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30" r:id="rId3"/>
    <p:sldId id="290" r:id="rId4"/>
    <p:sldId id="258" r:id="rId5"/>
    <p:sldId id="294" r:id="rId6"/>
    <p:sldId id="2145705951" r:id="rId7"/>
    <p:sldId id="2145705978" r:id="rId8"/>
    <p:sldId id="2145705953" r:id="rId9"/>
    <p:sldId id="2145705960" r:id="rId10"/>
    <p:sldId id="2145705961" r:id="rId11"/>
    <p:sldId id="2145705962" r:id="rId12"/>
    <p:sldId id="2145705963" r:id="rId13"/>
    <p:sldId id="2145705964" r:id="rId14"/>
    <p:sldId id="2145705965" r:id="rId15"/>
    <p:sldId id="2145705966" r:id="rId16"/>
    <p:sldId id="2145705967" r:id="rId17"/>
    <p:sldId id="2145705958" r:id="rId18"/>
    <p:sldId id="2145705968" r:id="rId19"/>
    <p:sldId id="2145705969" r:id="rId20"/>
    <p:sldId id="2145705970" r:id="rId21"/>
    <p:sldId id="2145705971" r:id="rId22"/>
    <p:sldId id="2145705973" r:id="rId23"/>
    <p:sldId id="2145705972" r:id="rId24"/>
    <p:sldId id="2145705959" r:id="rId25"/>
    <p:sldId id="2145705974" r:id="rId26"/>
    <p:sldId id="2145705975" r:id="rId27"/>
    <p:sldId id="2145705976" r:id="rId28"/>
    <p:sldId id="2145705977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4" autoAdjust="0"/>
    <p:restoredTop sz="95373" autoAdjust="0"/>
  </p:normalViewPr>
  <p:slideViewPr>
    <p:cSldViewPr snapToGrid="0">
      <p:cViewPr>
        <p:scale>
          <a:sx n="75" d="100"/>
          <a:sy n="75" d="100"/>
        </p:scale>
        <p:origin x="1347" y="33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7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C8BA0-230E-EA3A-2A22-CA22A962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ACF9B-34F8-93CF-2437-B31EBF281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C6F3B-A9CF-65FF-7FF6-581C39960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F9F29-1B6F-B9FD-A477-CE3F0D9200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855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BOARDS TAB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Avatar User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specific user(id=8).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UserStarredBoard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usb.StarredBoardsStatus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recently viewed boards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specific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UserViewHistory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specific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wsp.LogoUrl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usr.Id = meb.UserId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specific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specific Workspace(id=1)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mbr.UserId = usr.Id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31ACC-32FC-F1B9-90C4-71149078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3901C-2A32-CE6F-6DE9-0B410AE78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CFD98-8B22-76D8-DA5D-874DCDD55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BOARDS TAB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Avatar User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specific user(id=8).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UserStarredBoard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usb.StarredBoardsStatus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recently viewed boards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specific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UserViewHistory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specific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wsp.LogoUrl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usr.Id = meb.UserId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specific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specific Workspace(id=1)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mbr.UserId = usr.Id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5599E-D032-3110-C4D0-0A799E56CA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161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7605-807D-68AA-5E6F-884224ED7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4CAA5-1007-5EF5-4F28-40EC4B473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867C65-19A1-0C46-2F2A-69B5EA69F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BOARDS TAB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Avatar User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specific user(id=8).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UserStarredBoard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usb.StarredBoardsStatus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recently viewed boards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specific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UserViewHistory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specific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wsp.LogoUrl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usr.Id = meb.UserId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specific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specific Workspace(id=1)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mbr.UserId = usr.Id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A33F-D3B1-EA58-8706-111AD9673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12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5873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6" r:id="rId24"/>
    <p:sldLayoutId id="2147483677" r:id="rId25"/>
    <p:sldLayoutId id="2147483678" r:id="rId26"/>
    <p:sldLayoutId id="2147483679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6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F363-32AF-B48F-27B7-B0987EC80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97A2FB-417A-D54A-7DBE-9FCF6AE0A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10966103" cy="1336856"/>
          </a:xfrm>
        </p:spPr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/>
              <a:t>Time: 2000 BC – 938 AD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/>
              <a:t>Characteristics: The State of Van Lang and Au Lac → North belongs → uprising for independence.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BC0868-294A-4241-8D86-F45A4B1A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636494" cy="1098000"/>
          </a:xfrm>
        </p:spPr>
        <p:txBody>
          <a:bodyPr/>
          <a:lstStyle/>
          <a:p>
            <a:r>
              <a:rPr lang="en-US" dirty="0"/>
              <a:t>The first period of Founding and Struggling for Independence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DDCFE-0927-244B-2532-C028EAF4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385" y="3285460"/>
            <a:ext cx="4763386" cy="3572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3C8C-19F4-4AB9-9919-5C1C44A4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605" y="3285460"/>
            <a:ext cx="4763386" cy="3572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E59C8-2741-69EA-18F5-2A8F800A0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139" y="3285460"/>
            <a:ext cx="2738327" cy="36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77007-FD57-E7DD-5B12-6A734A50B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379EF2-35B3-2DD4-CE12-289D21A20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8563145" cy="1336856"/>
          </a:xfrm>
        </p:spPr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/>
              <a:t>Time: 938 - 1009</a:t>
            </a:r>
            <a:br>
              <a:rPr lang="en-US" dirty="0"/>
            </a:br>
            <a:endParaRPr lang="en-US" dirty="0"/>
          </a:p>
          <a:p>
            <a:pPr marL="669323" lvl="1" indent="-334662">
              <a:lnSpc>
                <a:spcPct val="100000"/>
              </a:lnSpc>
            </a:pPr>
            <a:r>
              <a:rPr lang="en-US" dirty="0"/>
              <a:t>Characteristics: Ending the North belongs to, establishing independence.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A391ED-3946-6005-0287-8FBB0CAC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Ngo - Dinh - Early Le dynasties</a:t>
            </a:r>
          </a:p>
        </p:txBody>
      </p:sp>
    </p:spTree>
    <p:extLst>
      <p:ext uri="{BB962C8B-B14F-4D97-AF65-F5344CB8AC3E}">
        <p14:creationId xmlns:p14="http://schemas.microsoft.com/office/powerpoint/2010/main" val="36350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E1C5B-35C2-F63A-2C59-E4B618F52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EB0D0-DDF2-EA7E-1A16-FB613A955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3" y="1098000"/>
            <a:ext cx="7627480" cy="1336856"/>
          </a:xfrm>
        </p:spPr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/>
              <a:t>Time: 1009 - 1225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/>
              <a:t>Characteristics: Thang Long capital, Buddhist culture developed.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CA018A-FE4D-82E1-30FB-D51D2251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 dynasty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99847-6441-79C7-6B16-DC5CCC01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48"/>
          <a:stretch>
            <a:fillRect/>
          </a:stretch>
        </p:blipFill>
        <p:spPr>
          <a:xfrm>
            <a:off x="0" y="3532854"/>
            <a:ext cx="4019107" cy="3325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6880C-53AD-CA3D-6D34-9A972549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32" y="3532856"/>
            <a:ext cx="2493858" cy="332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87D74-FA59-42F4-C476-42F440D5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08" b="23631"/>
          <a:stretch>
            <a:fillRect/>
          </a:stretch>
        </p:blipFill>
        <p:spPr>
          <a:xfrm>
            <a:off x="6781816" y="3532856"/>
            <a:ext cx="5410184" cy="33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E876D-1EC2-7E45-D075-0799B1D24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9B54ED-FE41-0EB3-CCAB-CC3A2E12CF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3" y="1098000"/>
            <a:ext cx="9720000" cy="1336856"/>
          </a:xfrm>
        </p:spPr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/>
              <a:t>Time: 1225 – 1407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/>
              <a:t>Characteristics: resistance against Nguyen </a:t>
            </a:r>
            <a:r>
              <a:rPr lang="en-US" dirty="0" err="1"/>
              <a:t>Mong</a:t>
            </a:r>
            <a:r>
              <a:rPr lang="en-US" dirty="0"/>
              <a:t>, economic and cultural development.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C98ECF-F098-FC3A-857F-19F64C87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 - Ho dynasties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DC0E8-3235-A887-036D-0A32310F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17358"/>
            <a:ext cx="4720856" cy="3540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29D18-DAFC-28C6-4CFD-A350D0B4D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380" y="3320312"/>
            <a:ext cx="2653266" cy="3537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C0F92-ADC0-9788-8C19-3025B4BA6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571" y="3317358"/>
            <a:ext cx="4720856" cy="35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0414F-F39A-B815-5B6A-D1636FCA5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46F4E-61AF-C32E-D74A-E3B06AF41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8254801" cy="1336856"/>
          </a:xfrm>
        </p:spPr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/>
              <a:t>Time: 1428 – 1788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/>
              <a:t>Characteristics: Le dynasty develop, Trinh – Nguyen struggle.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8016CE-D998-A2DC-ACDA-EB394047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Posterior</a:t>
            </a:r>
            <a:r>
              <a:rPr lang="fr-FR" dirty="0"/>
              <a:t> Le - Mac, Trinh - Nguyen Lords dynasties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D0813-6922-E2FD-939C-576A121B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8170A-A2CE-4321-1F83-7FDF7492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622741-8E5F-CC40-8625-8E1A79678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3" y="1098000"/>
            <a:ext cx="8701368" cy="1336856"/>
          </a:xfrm>
        </p:spPr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/>
              <a:t>Time: 1778 – 1802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/>
              <a:t>Characteristics: Farmers uprising, Quang Trung Dai destroyed the Qing army.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066FF9-2CD6-6862-981E-D9BB4C1F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 Son dynasty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0A9FB-8D2E-D73E-E78B-CD0F104A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9588"/>
            <a:ext cx="4384550" cy="328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08446D-8D27-5994-3D44-372EDD34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11" y="3569588"/>
            <a:ext cx="4384549" cy="3288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90599B-D91A-1788-DFE0-78C7DA23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39" r="33992" b="3939"/>
          <a:stretch>
            <a:fillRect/>
          </a:stretch>
        </p:blipFill>
        <p:spPr>
          <a:xfrm>
            <a:off x="9050394" y="3569588"/>
            <a:ext cx="3141606" cy="32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2BA09-8B49-D832-7BCA-0F7022183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E1BB08-C039-BF04-0055-D71691A307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7074587" cy="1336856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Time: 1802 - 1945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/>
              <a:t>Characteristics: The last feudal dynasty, Western exchange.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E31DFF-ADDC-D7D7-C80D-AE8B45CE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dynasty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A80162-414E-EBCB-39BF-6C455B01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32856"/>
            <a:ext cx="4433526" cy="3325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487AF-89C7-73DD-B30B-F5BE8F30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90" y="3532856"/>
            <a:ext cx="4433525" cy="3325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2887A2-927A-7F98-9839-2520B4679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142" y="3532856"/>
            <a:ext cx="2493858" cy="33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2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C3436-4045-E787-5054-5B47EAC1E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2C7B8-401A-E568-5DB1-84FDC477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cs typeface="Segoe UI Semibold" panose="020B0702040204020203" pitchFamily="34" charset="0"/>
              </a:rPr>
              <a:t>Vietnamese c</a:t>
            </a:r>
            <a:r>
              <a:rPr lang="en-US" dirty="0" err="1"/>
              <a:t>ulture</a:t>
            </a:r>
            <a:r>
              <a:rPr lang="en-US" noProof="1">
                <a:cs typeface="Segoe UI Semibold" panose="020B0702040204020203" pitchFamily="34" charset="0"/>
              </a:rPr>
              <a:t> timeline</a:t>
            </a:r>
            <a:endParaRPr lang="en-US" noProof="1">
              <a:latin typeface="+mn-lt"/>
              <a:cs typeface="Segoe UI Semibold" panose="020B0702040204020203" pitchFamily="34" charset="0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B53F6BD-3C69-A496-71E2-061BD5737672}"/>
              </a:ext>
            </a:extLst>
          </p:cNvPr>
          <p:cNvSpPr/>
          <p:nvPr/>
        </p:nvSpPr>
        <p:spPr>
          <a:xfrm>
            <a:off x="954825" y="3894882"/>
            <a:ext cx="10384338" cy="82647"/>
          </a:xfrm>
          <a:custGeom>
            <a:avLst/>
            <a:gdLst>
              <a:gd name="connsiteX0" fmla="*/ 11421014 w 11460220"/>
              <a:gd name="connsiteY0" fmla="*/ 0 h 89089"/>
              <a:gd name="connsiteX1" fmla="*/ 11460221 w 11460220"/>
              <a:gd name="connsiteY1" fmla="*/ 0 h 89089"/>
              <a:gd name="connsiteX2" fmla="*/ 11460221 w 11460220"/>
              <a:gd name="connsiteY2" fmla="*/ 89089 h 89089"/>
              <a:gd name="connsiteX3" fmla="*/ 11421014 w 11460220"/>
              <a:gd name="connsiteY3" fmla="*/ 89089 h 89089"/>
              <a:gd name="connsiteX4" fmla="*/ 39206 w 11460220"/>
              <a:gd name="connsiteY4" fmla="*/ 89089 h 89089"/>
              <a:gd name="connsiteX5" fmla="*/ 0 w 11460220"/>
              <a:gd name="connsiteY5" fmla="*/ 89089 h 89089"/>
              <a:gd name="connsiteX6" fmla="*/ 0 w 11460220"/>
              <a:gd name="connsiteY6" fmla="*/ 0 h 89089"/>
              <a:gd name="connsiteX7" fmla="*/ 39206 w 11460220"/>
              <a:gd name="connsiteY7" fmla="*/ 0 h 8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60220" h="89089">
                <a:moveTo>
                  <a:pt x="11421014" y="0"/>
                </a:moveTo>
                <a:cubicBezTo>
                  <a:pt x="11442667" y="0"/>
                  <a:pt x="11460221" y="0"/>
                  <a:pt x="11460221" y="0"/>
                </a:cubicBezTo>
                <a:lnTo>
                  <a:pt x="11460221" y="89089"/>
                </a:lnTo>
                <a:cubicBezTo>
                  <a:pt x="11460221" y="89089"/>
                  <a:pt x="11442668" y="89089"/>
                  <a:pt x="11421014" y="89089"/>
                </a:cubicBezTo>
                <a:lnTo>
                  <a:pt x="39206" y="89089"/>
                </a:lnTo>
                <a:cubicBezTo>
                  <a:pt x="17553" y="89089"/>
                  <a:pt x="0" y="89089"/>
                  <a:pt x="0" y="89089"/>
                </a:cubicBezTo>
                <a:lnTo>
                  <a:pt x="0" y="0"/>
                </a:lnTo>
                <a:cubicBezTo>
                  <a:pt x="0" y="0"/>
                  <a:pt x="17553" y="0"/>
                  <a:pt x="39206" y="0"/>
                </a:cubicBezTo>
                <a:close/>
              </a:path>
            </a:pathLst>
          </a:custGeom>
          <a:solidFill>
            <a:schemeClr val="tx1"/>
          </a:solidFill>
          <a:ln w="24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10E3100-E4E8-DB09-6FAC-DC155C44755F}"/>
              </a:ext>
            </a:extLst>
          </p:cNvPr>
          <p:cNvSpPr/>
          <p:nvPr/>
        </p:nvSpPr>
        <p:spPr>
          <a:xfrm rot="20818201">
            <a:off x="3932432" y="4295311"/>
            <a:ext cx="241475" cy="241475"/>
          </a:xfrm>
          <a:custGeom>
            <a:avLst/>
            <a:gdLst>
              <a:gd name="connsiteX0" fmla="*/ 221077 w 221135"/>
              <a:gd name="connsiteY0" fmla="*/ 110418 h 221135"/>
              <a:gd name="connsiteX1" fmla="*/ 110509 w 221135"/>
              <a:gd name="connsiteY1" fmla="*/ 220986 h 221135"/>
              <a:gd name="connsiteX2" fmla="*/ -58 w 221135"/>
              <a:gd name="connsiteY2" fmla="*/ 110418 h 221135"/>
              <a:gd name="connsiteX3" fmla="*/ 110509 w 221135"/>
              <a:gd name="connsiteY3" fmla="*/ -149 h 221135"/>
              <a:gd name="connsiteX4" fmla="*/ 221077 w 221135"/>
              <a:gd name="connsiteY4" fmla="*/ 110418 h 22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35" h="221135">
                <a:moveTo>
                  <a:pt x="221077" y="110418"/>
                </a:moveTo>
                <a:cubicBezTo>
                  <a:pt x="221077" y="171483"/>
                  <a:pt x="171574" y="220986"/>
                  <a:pt x="110509" y="220986"/>
                </a:cubicBezTo>
                <a:cubicBezTo>
                  <a:pt x="49445" y="220986"/>
                  <a:pt x="-58" y="171483"/>
                  <a:pt x="-58" y="110418"/>
                </a:cubicBezTo>
                <a:cubicBezTo>
                  <a:pt x="-58" y="49354"/>
                  <a:pt x="49445" y="-149"/>
                  <a:pt x="110509" y="-149"/>
                </a:cubicBezTo>
                <a:cubicBezTo>
                  <a:pt x="171574" y="-149"/>
                  <a:pt x="221077" y="49354"/>
                  <a:pt x="221077" y="110418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24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9EE3209-EDD1-9843-CCD8-1A47DBC7DC21}"/>
              </a:ext>
            </a:extLst>
          </p:cNvPr>
          <p:cNvSpPr/>
          <p:nvPr/>
        </p:nvSpPr>
        <p:spPr>
          <a:xfrm>
            <a:off x="4021313" y="4505301"/>
            <a:ext cx="63727" cy="493759"/>
          </a:xfrm>
          <a:custGeom>
            <a:avLst/>
            <a:gdLst>
              <a:gd name="connsiteX0" fmla="*/ 0 w 58359"/>
              <a:gd name="connsiteY0" fmla="*/ 0 h 452171"/>
              <a:gd name="connsiteX1" fmla="*/ 58359 w 58359"/>
              <a:gd name="connsiteY1" fmla="*/ 0 h 452171"/>
              <a:gd name="connsiteX2" fmla="*/ 58359 w 58359"/>
              <a:gd name="connsiteY2" fmla="*/ 452172 h 452171"/>
              <a:gd name="connsiteX3" fmla="*/ 0 w 58359"/>
              <a:gd name="connsiteY3" fmla="*/ 452172 h 45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59" h="452171">
                <a:moveTo>
                  <a:pt x="0" y="0"/>
                </a:moveTo>
                <a:lnTo>
                  <a:pt x="58359" y="0"/>
                </a:lnTo>
                <a:lnTo>
                  <a:pt x="58359" y="452172"/>
                </a:lnTo>
                <a:lnTo>
                  <a:pt x="0" y="45217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24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6C7C3D3-7A4F-14CC-8FA4-D3F1B13339D4}"/>
              </a:ext>
            </a:extLst>
          </p:cNvPr>
          <p:cNvSpPr/>
          <p:nvPr/>
        </p:nvSpPr>
        <p:spPr>
          <a:xfrm rot="20818201">
            <a:off x="2440814" y="3243403"/>
            <a:ext cx="241474" cy="241474"/>
          </a:xfrm>
          <a:custGeom>
            <a:avLst/>
            <a:gdLst>
              <a:gd name="connsiteX0" fmla="*/ 221077 w 221135"/>
              <a:gd name="connsiteY0" fmla="*/ 110418 h 221135"/>
              <a:gd name="connsiteX1" fmla="*/ 110509 w 221135"/>
              <a:gd name="connsiteY1" fmla="*/ 220986 h 221135"/>
              <a:gd name="connsiteX2" fmla="*/ -58 w 221135"/>
              <a:gd name="connsiteY2" fmla="*/ 110418 h 221135"/>
              <a:gd name="connsiteX3" fmla="*/ 110509 w 221135"/>
              <a:gd name="connsiteY3" fmla="*/ -149 h 221135"/>
              <a:gd name="connsiteX4" fmla="*/ 221077 w 221135"/>
              <a:gd name="connsiteY4" fmla="*/ 110418 h 22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35" h="221135">
                <a:moveTo>
                  <a:pt x="221077" y="110418"/>
                </a:moveTo>
                <a:cubicBezTo>
                  <a:pt x="221077" y="171483"/>
                  <a:pt x="171574" y="220986"/>
                  <a:pt x="110509" y="220986"/>
                </a:cubicBezTo>
                <a:cubicBezTo>
                  <a:pt x="49445" y="220986"/>
                  <a:pt x="-58" y="171483"/>
                  <a:pt x="-58" y="110418"/>
                </a:cubicBezTo>
                <a:cubicBezTo>
                  <a:pt x="-58" y="49354"/>
                  <a:pt x="49445" y="-149"/>
                  <a:pt x="110509" y="-149"/>
                </a:cubicBezTo>
                <a:cubicBezTo>
                  <a:pt x="171574" y="-149"/>
                  <a:pt x="221077" y="49354"/>
                  <a:pt x="221077" y="110418"/>
                </a:cubicBezTo>
                <a:close/>
              </a:path>
            </a:pathLst>
          </a:custGeom>
          <a:solidFill>
            <a:srgbClr val="0070C0"/>
          </a:solidFill>
          <a:ln w="24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37D8000-FFE3-C287-0F61-B1E6002A1B15}"/>
              </a:ext>
            </a:extLst>
          </p:cNvPr>
          <p:cNvSpPr/>
          <p:nvPr/>
        </p:nvSpPr>
        <p:spPr>
          <a:xfrm rot="10800000">
            <a:off x="2529714" y="2781078"/>
            <a:ext cx="63727" cy="493759"/>
          </a:xfrm>
          <a:custGeom>
            <a:avLst/>
            <a:gdLst>
              <a:gd name="connsiteX0" fmla="*/ -58 w 58359"/>
              <a:gd name="connsiteY0" fmla="*/ -149 h 452171"/>
              <a:gd name="connsiteX1" fmla="*/ 58301 w 58359"/>
              <a:gd name="connsiteY1" fmla="*/ -149 h 452171"/>
              <a:gd name="connsiteX2" fmla="*/ 58301 w 58359"/>
              <a:gd name="connsiteY2" fmla="*/ 452023 h 452171"/>
              <a:gd name="connsiteX3" fmla="*/ -58 w 58359"/>
              <a:gd name="connsiteY3" fmla="*/ 452023 h 45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59" h="452171">
                <a:moveTo>
                  <a:pt x="-58" y="-149"/>
                </a:moveTo>
                <a:lnTo>
                  <a:pt x="58301" y="-149"/>
                </a:lnTo>
                <a:lnTo>
                  <a:pt x="58301" y="452023"/>
                </a:lnTo>
                <a:lnTo>
                  <a:pt x="-58" y="452023"/>
                </a:lnTo>
                <a:close/>
              </a:path>
            </a:pathLst>
          </a:custGeom>
          <a:solidFill>
            <a:srgbClr val="0070C0"/>
          </a:solidFill>
          <a:ln w="24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9D6AAE4-BBF7-AD24-41FC-ED7CCD04A6D1}"/>
              </a:ext>
            </a:extLst>
          </p:cNvPr>
          <p:cNvGrpSpPr/>
          <p:nvPr/>
        </p:nvGrpSpPr>
        <p:grpSpPr>
          <a:xfrm>
            <a:off x="1913153" y="1518053"/>
            <a:ext cx="1283236" cy="1283237"/>
            <a:chOff x="1376568" y="1558823"/>
            <a:chExt cx="1175152" cy="1175152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A33C66E-AFFB-99EA-D36E-9F78FE154280}"/>
                </a:ext>
              </a:extLst>
            </p:cNvPr>
            <p:cNvSpPr/>
            <p:nvPr/>
          </p:nvSpPr>
          <p:spPr>
            <a:xfrm>
              <a:off x="1376568" y="1558823"/>
              <a:ext cx="1175152" cy="117515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A83A1DD-6081-4DBE-BC87-142E2557F923}"/>
                </a:ext>
              </a:extLst>
            </p:cNvPr>
            <p:cNvSpPr/>
            <p:nvPr/>
          </p:nvSpPr>
          <p:spPr>
            <a:xfrm>
              <a:off x="1501133" y="1683388"/>
              <a:ext cx="926023" cy="926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B28C22C-E2F1-ADDD-67E2-481AE0BCAC0E}"/>
              </a:ext>
            </a:extLst>
          </p:cNvPr>
          <p:cNvGrpSpPr/>
          <p:nvPr/>
        </p:nvGrpSpPr>
        <p:grpSpPr>
          <a:xfrm>
            <a:off x="3414585" y="4919668"/>
            <a:ext cx="1283236" cy="1283237"/>
            <a:chOff x="3689810" y="2520118"/>
            <a:chExt cx="1175152" cy="1175152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5AE5856-B51E-364C-64D3-67E4F010F9F7}"/>
                </a:ext>
              </a:extLst>
            </p:cNvPr>
            <p:cNvSpPr/>
            <p:nvPr/>
          </p:nvSpPr>
          <p:spPr>
            <a:xfrm>
              <a:off x="3689810" y="2520118"/>
              <a:ext cx="1175152" cy="117515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6B6F717E-D62D-EB8B-2787-EB430D325786}"/>
                </a:ext>
              </a:extLst>
            </p:cNvPr>
            <p:cNvSpPr/>
            <p:nvPr/>
          </p:nvSpPr>
          <p:spPr>
            <a:xfrm>
              <a:off x="3814376" y="2644683"/>
              <a:ext cx="926023" cy="926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7ABBA2AD-5FCC-B43B-EE59-CC4B497A10AE}"/>
              </a:ext>
            </a:extLst>
          </p:cNvPr>
          <p:cNvSpPr txBox="1"/>
          <p:nvPr/>
        </p:nvSpPr>
        <p:spPr>
          <a:xfrm>
            <a:off x="3445824" y="5422786"/>
            <a:ext cx="1251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II-XV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2903F9E-2247-1F0B-CDB7-F27F49F40D9B}"/>
              </a:ext>
            </a:extLst>
          </p:cNvPr>
          <p:cNvSpPr txBox="1"/>
          <p:nvPr/>
        </p:nvSpPr>
        <p:spPr>
          <a:xfrm>
            <a:off x="1966798" y="2033388"/>
            <a:ext cx="11258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I - VII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457A4D11-04C6-B6B3-FB92-843E2A90EBC6}"/>
              </a:ext>
            </a:extLst>
          </p:cNvPr>
          <p:cNvSpPr txBox="1"/>
          <p:nvPr/>
        </p:nvSpPr>
        <p:spPr>
          <a:xfrm>
            <a:off x="1384734" y="1014934"/>
            <a:ext cx="23801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culture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5DA356A0-86CD-1145-A228-33143729F6C9}"/>
              </a:ext>
            </a:extLst>
          </p:cNvPr>
          <p:cNvSpPr txBox="1"/>
          <p:nvPr/>
        </p:nvSpPr>
        <p:spPr>
          <a:xfrm>
            <a:off x="3196389" y="6323781"/>
            <a:ext cx="16498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Champa culture</a:t>
            </a:r>
          </a:p>
        </p:txBody>
      </p:sp>
      <p:sp>
        <p:nvSpPr>
          <p:cNvPr id="449" name="AutoShape 41">
            <a:extLst>
              <a:ext uri="{FF2B5EF4-FFF2-40B4-BE49-F238E27FC236}">
                <a16:creationId xmlns:a16="http://schemas.microsoft.com/office/drawing/2014/main" id="{4245DF6C-4C31-C41F-A3D1-126466BD5048}"/>
              </a:ext>
            </a:extLst>
          </p:cNvPr>
          <p:cNvSpPr/>
          <p:nvPr/>
        </p:nvSpPr>
        <p:spPr>
          <a:xfrm>
            <a:off x="1126673" y="3489361"/>
            <a:ext cx="2926496" cy="18951"/>
          </a:xfrm>
          <a:prstGeom prst="line">
            <a:avLst/>
          </a:prstGeom>
          <a:ln w="38100" cap="flat">
            <a:solidFill>
              <a:schemeClr val="tx1">
                <a:lumMod val="50000"/>
              </a:schemeClr>
            </a:solidFill>
            <a:prstDash val="dash"/>
            <a:headEnd type="arrow" w="med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50" name="AutoShape 41">
            <a:extLst>
              <a:ext uri="{FF2B5EF4-FFF2-40B4-BE49-F238E27FC236}">
                <a16:creationId xmlns:a16="http://schemas.microsoft.com/office/drawing/2014/main" id="{6F503848-7C00-C25B-E883-729089E209EA}"/>
              </a:ext>
            </a:extLst>
          </p:cNvPr>
          <p:cNvSpPr/>
          <p:nvPr/>
        </p:nvSpPr>
        <p:spPr>
          <a:xfrm>
            <a:off x="1617423" y="4271198"/>
            <a:ext cx="4807778" cy="0"/>
          </a:xfrm>
          <a:prstGeom prst="line">
            <a:avLst/>
          </a:prstGeom>
          <a:ln w="38100" cap="flat">
            <a:solidFill>
              <a:schemeClr val="tx1">
                <a:lumMod val="50000"/>
              </a:schemeClr>
            </a:solidFill>
            <a:prstDash val="dash"/>
            <a:headEnd type="arrow" w="med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680DC-2DA9-AF3A-CB84-D6E70F48F6DA}"/>
              </a:ext>
            </a:extLst>
          </p:cNvPr>
          <p:cNvSpPr txBox="1"/>
          <p:nvPr/>
        </p:nvSpPr>
        <p:spPr>
          <a:xfrm>
            <a:off x="-521128" y="3789637"/>
            <a:ext cx="20082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century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FF448A-ECDF-FD82-AAC2-8DDA84B8B653}"/>
              </a:ext>
            </a:extLst>
          </p:cNvPr>
          <p:cNvGrpSpPr/>
          <p:nvPr/>
        </p:nvGrpSpPr>
        <p:grpSpPr>
          <a:xfrm>
            <a:off x="4053169" y="1014933"/>
            <a:ext cx="2380107" cy="2516695"/>
            <a:chOff x="4053169" y="1014933"/>
            <a:chExt cx="2380107" cy="2516695"/>
          </a:xfrm>
        </p:grpSpPr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DD624B0-DEA8-6240-836B-979388311FB6}"/>
                </a:ext>
              </a:extLst>
            </p:cNvPr>
            <p:cNvSpPr/>
            <p:nvPr/>
          </p:nvSpPr>
          <p:spPr>
            <a:xfrm rot="20799645">
              <a:off x="5066765" y="3290904"/>
              <a:ext cx="240724" cy="240724"/>
            </a:xfrm>
            <a:custGeom>
              <a:avLst/>
              <a:gdLst>
                <a:gd name="connsiteX0" fmla="*/ 220375 w 220448"/>
                <a:gd name="connsiteY0" fmla="*/ 110071 h 220448"/>
                <a:gd name="connsiteX1" fmla="*/ 110151 w 220448"/>
                <a:gd name="connsiteY1" fmla="*/ 220296 h 220448"/>
                <a:gd name="connsiteX2" fmla="*/ -74 w 220448"/>
                <a:gd name="connsiteY2" fmla="*/ 110071 h 220448"/>
                <a:gd name="connsiteX3" fmla="*/ 110151 w 220448"/>
                <a:gd name="connsiteY3" fmla="*/ -153 h 220448"/>
                <a:gd name="connsiteX4" fmla="*/ 220375 w 220448"/>
                <a:gd name="connsiteY4" fmla="*/ 110071 h 22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448" h="220448">
                  <a:moveTo>
                    <a:pt x="220375" y="110071"/>
                  </a:moveTo>
                  <a:cubicBezTo>
                    <a:pt x="220375" y="170947"/>
                    <a:pt x="171027" y="220296"/>
                    <a:pt x="110151" y="220296"/>
                  </a:cubicBezTo>
                  <a:cubicBezTo>
                    <a:pt x="49276" y="220296"/>
                    <a:pt x="-74" y="170947"/>
                    <a:pt x="-74" y="110071"/>
                  </a:cubicBezTo>
                  <a:cubicBezTo>
                    <a:pt x="-74" y="49196"/>
                    <a:pt x="49275" y="-153"/>
                    <a:pt x="110151" y="-153"/>
                  </a:cubicBezTo>
                  <a:cubicBezTo>
                    <a:pt x="171025" y="-153"/>
                    <a:pt x="220375" y="49196"/>
                    <a:pt x="220375" y="110071"/>
                  </a:cubicBezTo>
                  <a:close/>
                </a:path>
              </a:pathLst>
            </a:custGeom>
            <a:solidFill>
              <a:srgbClr val="0070C0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98B0706-45E4-EBEA-8F9B-735A41520677}"/>
                </a:ext>
              </a:extLst>
            </p:cNvPr>
            <p:cNvSpPr/>
            <p:nvPr/>
          </p:nvSpPr>
          <p:spPr>
            <a:xfrm rot="10800000">
              <a:off x="5155264" y="2838276"/>
              <a:ext cx="63727" cy="493759"/>
            </a:xfrm>
            <a:custGeom>
              <a:avLst/>
              <a:gdLst>
                <a:gd name="connsiteX0" fmla="*/ -58 w 58359"/>
                <a:gd name="connsiteY0" fmla="*/ -149 h 452171"/>
                <a:gd name="connsiteX1" fmla="*/ 58301 w 58359"/>
                <a:gd name="connsiteY1" fmla="*/ -149 h 452171"/>
                <a:gd name="connsiteX2" fmla="*/ 58301 w 58359"/>
                <a:gd name="connsiteY2" fmla="*/ 452023 h 452171"/>
                <a:gd name="connsiteX3" fmla="*/ -58 w 58359"/>
                <a:gd name="connsiteY3" fmla="*/ 452023 h 45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59" h="452171">
                  <a:moveTo>
                    <a:pt x="-58" y="-149"/>
                  </a:moveTo>
                  <a:lnTo>
                    <a:pt x="58301" y="-149"/>
                  </a:lnTo>
                  <a:lnTo>
                    <a:pt x="58301" y="452023"/>
                  </a:lnTo>
                  <a:lnTo>
                    <a:pt x="-58" y="452023"/>
                  </a:lnTo>
                  <a:close/>
                </a:path>
              </a:pathLst>
            </a:custGeom>
            <a:solidFill>
              <a:srgbClr val="0070C0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7EB720AC-FE4D-CC54-FA8E-A00420780679}"/>
                </a:ext>
              </a:extLst>
            </p:cNvPr>
            <p:cNvSpPr/>
            <p:nvPr/>
          </p:nvSpPr>
          <p:spPr>
            <a:xfrm>
              <a:off x="4545509" y="1575249"/>
              <a:ext cx="1283236" cy="128323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DCD54310-CB27-7E3C-ADF7-1274CA3AA991}"/>
                </a:ext>
              </a:extLst>
            </p:cNvPr>
            <p:cNvSpPr/>
            <p:nvPr/>
          </p:nvSpPr>
          <p:spPr>
            <a:xfrm>
              <a:off x="4681531" y="1711270"/>
              <a:ext cx="1011193" cy="10111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CF49CC1D-532D-C0DD-1AFC-90A199322554}"/>
                </a:ext>
              </a:extLst>
            </p:cNvPr>
            <p:cNvSpPr txBox="1"/>
            <p:nvPr/>
          </p:nvSpPr>
          <p:spPr>
            <a:xfrm>
              <a:off x="4542552" y="2095921"/>
              <a:ext cx="12254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IX - XIII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752841C4-CD66-D9A7-EB20-49308B27B9C4}"/>
                </a:ext>
              </a:extLst>
            </p:cNvPr>
            <p:cNvSpPr txBox="1"/>
            <p:nvPr/>
          </p:nvSpPr>
          <p:spPr>
            <a:xfrm>
              <a:off x="4053169" y="1014933"/>
              <a:ext cx="238010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spcBef>
                  <a:spcPts val="600"/>
                </a:spcBef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Stone carvings of Cambodia</a:t>
              </a:r>
            </a:p>
          </p:txBody>
        </p:sp>
        <p:sp>
          <p:nvSpPr>
            <p:cNvPr id="4" name="AutoShape 41">
              <a:extLst>
                <a:ext uri="{FF2B5EF4-FFF2-40B4-BE49-F238E27FC236}">
                  <a16:creationId xmlns:a16="http://schemas.microsoft.com/office/drawing/2014/main" id="{1C4A3B23-3E42-E49A-18F9-A678C94E549D}"/>
                </a:ext>
              </a:extLst>
            </p:cNvPr>
            <p:cNvSpPr/>
            <p:nvPr/>
          </p:nvSpPr>
          <p:spPr>
            <a:xfrm flipH="1">
              <a:off x="4561800" y="3507677"/>
              <a:ext cx="1232943" cy="1236"/>
            </a:xfrm>
            <a:prstGeom prst="line">
              <a:avLst/>
            </a:prstGeom>
            <a:ln w="38100" cap="flat">
              <a:solidFill>
                <a:schemeClr val="tx1">
                  <a:lumMod val="50000"/>
                </a:schemeClr>
              </a:solidFill>
              <a:prstDash val="dash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5BFC29-CFCF-8DE5-D117-59889F19CAD3}"/>
              </a:ext>
            </a:extLst>
          </p:cNvPr>
          <p:cNvGrpSpPr/>
          <p:nvPr/>
        </p:nvGrpSpPr>
        <p:grpSpPr>
          <a:xfrm>
            <a:off x="6480391" y="4238660"/>
            <a:ext cx="2874423" cy="2469674"/>
            <a:chOff x="6480391" y="4238660"/>
            <a:chExt cx="2874423" cy="246967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E724F16-68F6-2634-A22E-98D88E64C0AB}"/>
                </a:ext>
              </a:extLst>
            </p:cNvPr>
            <p:cNvSpPr/>
            <p:nvPr/>
          </p:nvSpPr>
          <p:spPr>
            <a:xfrm rot="18900000">
              <a:off x="7861071" y="4238660"/>
              <a:ext cx="241475" cy="241475"/>
            </a:xfrm>
            <a:custGeom>
              <a:avLst/>
              <a:gdLst>
                <a:gd name="connsiteX0" fmla="*/ 221077 w 221135"/>
                <a:gd name="connsiteY0" fmla="*/ 110418 h 221135"/>
                <a:gd name="connsiteX1" fmla="*/ 110510 w 221135"/>
                <a:gd name="connsiteY1" fmla="*/ 220986 h 221135"/>
                <a:gd name="connsiteX2" fmla="*/ -58 w 221135"/>
                <a:gd name="connsiteY2" fmla="*/ 110418 h 221135"/>
                <a:gd name="connsiteX3" fmla="*/ 110510 w 221135"/>
                <a:gd name="connsiteY3" fmla="*/ -149 h 221135"/>
                <a:gd name="connsiteX4" fmla="*/ 221077 w 221135"/>
                <a:gd name="connsiteY4" fmla="*/ 110418 h 22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135" h="221135">
                  <a:moveTo>
                    <a:pt x="221077" y="110418"/>
                  </a:moveTo>
                  <a:cubicBezTo>
                    <a:pt x="221077" y="171483"/>
                    <a:pt x="171574" y="220986"/>
                    <a:pt x="110510" y="220986"/>
                  </a:cubicBezTo>
                  <a:cubicBezTo>
                    <a:pt x="49445" y="220986"/>
                    <a:pt x="-58" y="171483"/>
                    <a:pt x="-58" y="110418"/>
                  </a:cubicBezTo>
                  <a:cubicBezTo>
                    <a:pt x="-58" y="49354"/>
                    <a:pt x="49445" y="-149"/>
                    <a:pt x="110510" y="-149"/>
                  </a:cubicBezTo>
                  <a:cubicBezTo>
                    <a:pt x="171574" y="-149"/>
                    <a:pt x="221077" y="49354"/>
                    <a:pt x="221077" y="110418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0C48A97-97A6-F5E2-EEB7-145C94183847}"/>
                </a:ext>
              </a:extLst>
            </p:cNvPr>
            <p:cNvSpPr/>
            <p:nvPr/>
          </p:nvSpPr>
          <p:spPr>
            <a:xfrm>
              <a:off x="7949938" y="4448671"/>
              <a:ext cx="63727" cy="493759"/>
            </a:xfrm>
            <a:custGeom>
              <a:avLst/>
              <a:gdLst>
                <a:gd name="connsiteX0" fmla="*/ 0 w 58359"/>
                <a:gd name="connsiteY0" fmla="*/ 0 h 452171"/>
                <a:gd name="connsiteX1" fmla="*/ 58359 w 58359"/>
                <a:gd name="connsiteY1" fmla="*/ 0 h 452171"/>
                <a:gd name="connsiteX2" fmla="*/ 58359 w 58359"/>
                <a:gd name="connsiteY2" fmla="*/ 452172 h 452171"/>
                <a:gd name="connsiteX3" fmla="*/ 0 w 58359"/>
                <a:gd name="connsiteY3" fmla="*/ 452172 h 45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59" h="452171">
                  <a:moveTo>
                    <a:pt x="0" y="0"/>
                  </a:moveTo>
                  <a:lnTo>
                    <a:pt x="58359" y="0"/>
                  </a:lnTo>
                  <a:lnTo>
                    <a:pt x="58359" y="452172"/>
                  </a:lnTo>
                  <a:lnTo>
                    <a:pt x="0" y="45217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3ECD071-026B-0F4A-3589-B83A4597DD5F}"/>
                </a:ext>
              </a:extLst>
            </p:cNvPr>
            <p:cNvGrpSpPr/>
            <p:nvPr/>
          </p:nvGrpSpPr>
          <p:grpSpPr>
            <a:xfrm>
              <a:off x="7352362" y="4863038"/>
              <a:ext cx="1283236" cy="1283237"/>
              <a:chOff x="5355755" y="2468257"/>
              <a:chExt cx="1175152" cy="117515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0A04CBB-DADD-EC23-21A1-5CCA9D1DF273}"/>
                  </a:ext>
                </a:extLst>
              </p:cNvPr>
              <p:cNvSpPr/>
              <p:nvPr/>
            </p:nvSpPr>
            <p:spPr>
              <a:xfrm>
                <a:off x="5355755" y="2468257"/>
                <a:ext cx="1175152" cy="1175152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C402E92F-45FF-1E46-0555-769586EB367A}"/>
                  </a:ext>
                </a:extLst>
              </p:cNvPr>
              <p:cNvSpPr/>
              <p:nvPr/>
            </p:nvSpPr>
            <p:spPr>
              <a:xfrm>
                <a:off x="5480321" y="2592822"/>
                <a:ext cx="926023" cy="9260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1C1AEF1-9380-0D96-E848-66716A43918F}"/>
                </a:ext>
              </a:extLst>
            </p:cNvPr>
            <p:cNvSpPr txBox="1"/>
            <p:nvPr/>
          </p:nvSpPr>
          <p:spPr>
            <a:xfrm>
              <a:off x="7437431" y="5361556"/>
              <a:ext cx="1113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XV-XVIII</a:t>
              </a: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5AA939B8-1586-DC8F-8A84-40C03B828417}"/>
                </a:ext>
              </a:extLst>
            </p:cNvPr>
            <p:cNvSpPr txBox="1"/>
            <p:nvPr/>
          </p:nvSpPr>
          <p:spPr>
            <a:xfrm>
              <a:off x="6687518" y="6215891"/>
              <a:ext cx="261292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spcBef>
                  <a:spcPts val="600"/>
                </a:spcBef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Maritime trades – Shipwrecked ceramics</a:t>
              </a:r>
            </a:p>
          </p:txBody>
        </p:sp>
        <p:sp>
          <p:nvSpPr>
            <p:cNvPr id="5" name="AutoShape 41">
              <a:extLst>
                <a:ext uri="{FF2B5EF4-FFF2-40B4-BE49-F238E27FC236}">
                  <a16:creationId xmlns:a16="http://schemas.microsoft.com/office/drawing/2014/main" id="{4797FB65-498A-C5C3-59FA-1059BCEAE808}"/>
                </a:ext>
              </a:extLst>
            </p:cNvPr>
            <p:cNvSpPr/>
            <p:nvPr/>
          </p:nvSpPr>
          <p:spPr>
            <a:xfrm>
              <a:off x="6480391" y="4271198"/>
              <a:ext cx="2874423" cy="0"/>
            </a:xfrm>
            <a:prstGeom prst="line">
              <a:avLst/>
            </a:prstGeom>
            <a:ln w="38100" cap="flat">
              <a:solidFill>
                <a:schemeClr val="tx1">
                  <a:lumMod val="50000"/>
                </a:schemeClr>
              </a:solidFill>
              <a:prstDash val="dash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213347B-74B9-EEE9-058B-4FDCF5FA0675}"/>
              </a:ext>
            </a:extLst>
          </p:cNvPr>
          <p:cNvSpPr txBox="1"/>
          <p:nvPr/>
        </p:nvSpPr>
        <p:spPr>
          <a:xfrm>
            <a:off x="758980" y="4056498"/>
            <a:ext cx="2897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8401F-DC3E-6BC8-AF4D-515671AD7EE3}"/>
              </a:ext>
            </a:extLst>
          </p:cNvPr>
          <p:cNvSpPr txBox="1"/>
          <p:nvPr/>
        </p:nvSpPr>
        <p:spPr>
          <a:xfrm>
            <a:off x="11339163" y="4024977"/>
            <a:ext cx="4774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now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766F2C-B6FA-08A0-F2CE-D65312F5827D}"/>
              </a:ext>
            </a:extLst>
          </p:cNvPr>
          <p:cNvGrpSpPr/>
          <p:nvPr/>
        </p:nvGrpSpPr>
        <p:grpSpPr>
          <a:xfrm>
            <a:off x="9581341" y="4226379"/>
            <a:ext cx="2612921" cy="2469674"/>
            <a:chOff x="6687518" y="4238660"/>
            <a:chExt cx="2612921" cy="246967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6E18919-4F2A-D0DB-0BF8-F5790AECC977}"/>
                </a:ext>
              </a:extLst>
            </p:cNvPr>
            <p:cNvSpPr/>
            <p:nvPr/>
          </p:nvSpPr>
          <p:spPr>
            <a:xfrm rot="18900000">
              <a:off x="7861071" y="4238660"/>
              <a:ext cx="241475" cy="241475"/>
            </a:xfrm>
            <a:custGeom>
              <a:avLst/>
              <a:gdLst>
                <a:gd name="connsiteX0" fmla="*/ 221077 w 221135"/>
                <a:gd name="connsiteY0" fmla="*/ 110418 h 221135"/>
                <a:gd name="connsiteX1" fmla="*/ 110510 w 221135"/>
                <a:gd name="connsiteY1" fmla="*/ 220986 h 221135"/>
                <a:gd name="connsiteX2" fmla="*/ -58 w 221135"/>
                <a:gd name="connsiteY2" fmla="*/ 110418 h 221135"/>
                <a:gd name="connsiteX3" fmla="*/ 110510 w 221135"/>
                <a:gd name="connsiteY3" fmla="*/ -149 h 221135"/>
                <a:gd name="connsiteX4" fmla="*/ 221077 w 221135"/>
                <a:gd name="connsiteY4" fmla="*/ 110418 h 22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135" h="221135">
                  <a:moveTo>
                    <a:pt x="221077" y="110418"/>
                  </a:moveTo>
                  <a:cubicBezTo>
                    <a:pt x="221077" y="171483"/>
                    <a:pt x="171574" y="220986"/>
                    <a:pt x="110510" y="220986"/>
                  </a:cubicBezTo>
                  <a:cubicBezTo>
                    <a:pt x="49445" y="220986"/>
                    <a:pt x="-58" y="171483"/>
                    <a:pt x="-58" y="110418"/>
                  </a:cubicBezTo>
                  <a:cubicBezTo>
                    <a:pt x="-58" y="49354"/>
                    <a:pt x="49445" y="-149"/>
                    <a:pt x="110510" y="-149"/>
                  </a:cubicBezTo>
                  <a:cubicBezTo>
                    <a:pt x="171574" y="-149"/>
                    <a:pt x="221077" y="49354"/>
                    <a:pt x="221077" y="110418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F424E6-E17C-79E6-EBE3-099CB25EE4D5}"/>
                </a:ext>
              </a:extLst>
            </p:cNvPr>
            <p:cNvSpPr/>
            <p:nvPr/>
          </p:nvSpPr>
          <p:spPr>
            <a:xfrm>
              <a:off x="7949938" y="4448671"/>
              <a:ext cx="63727" cy="493759"/>
            </a:xfrm>
            <a:custGeom>
              <a:avLst/>
              <a:gdLst>
                <a:gd name="connsiteX0" fmla="*/ 0 w 58359"/>
                <a:gd name="connsiteY0" fmla="*/ 0 h 452171"/>
                <a:gd name="connsiteX1" fmla="*/ 58359 w 58359"/>
                <a:gd name="connsiteY1" fmla="*/ 0 h 452171"/>
                <a:gd name="connsiteX2" fmla="*/ 58359 w 58359"/>
                <a:gd name="connsiteY2" fmla="*/ 452172 h 452171"/>
                <a:gd name="connsiteX3" fmla="*/ 0 w 58359"/>
                <a:gd name="connsiteY3" fmla="*/ 452172 h 45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59" h="452171">
                  <a:moveTo>
                    <a:pt x="0" y="0"/>
                  </a:moveTo>
                  <a:lnTo>
                    <a:pt x="58359" y="0"/>
                  </a:lnTo>
                  <a:lnTo>
                    <a:pt x="58359" y="452172"/>
                  </a:lnTo>
                  <a:lnTo>
                    <a:pt x="0" y="45217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F42900-5194-B5B7-D134-9B7778647BE8}"/>
                </a:ext>
              </a:extLst>
            </p:cNvPr>
            <p:cNvGrpSpPr/>
            <p:nvPr/>
          </p:nvGrpSpPr>
          <p:grpSpPr>
            <a:xfrm>
              <a:off x="7352362" y="4863038"/>
              <a:ext cx="1283236" cy="1283237"/>
              <a:chOff x="5355755" y="2468257"/>
              <a:chExt cx="1175152" cy="117515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884E415-C68F-9531-FF6C-0CCC6CCC3D98}"/>
                  </a:ext>
                </a:extLst>
              </p:cNvPr>
              <p:cNvSpPr/>
              <p:nvPr/>
            </p:nvSpPr>
            <p:spPr>
              <a:xfrm>
                <a:off x="5355755" y="2468257"/>
                <a:ext cx="1175152" cy="1175152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4E6C6D5-BFA7-7C25-720A-1A6FC898B56C}"/>
                  </a:ext>
                </a:extLst>
              </p:cNvPr>
              <p:cNvSpPr/>
              <p:nvPr/>
            </p:nvSpPr>
            <p:spPr>
              <a:xfrm>
                <a:off x="5480321" y="2592822"/>
                <a:ext cx="926023" cy="9260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sx="102000" sy="102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EFE9E3-FE18-220F-950E-8AFB9DBCBCFB}"/>
                </a:ext>
              </a:extLst>
            </p:cNvPr>
            <p:cNvSpPr txBox="1"/>
            <p:nvPr/>
          </p:nvSpPr>
          <p:spPr>
            <a:xfrm>
              <a:off x="7437431" y="5361556"/>
              <a:ext cx="11130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XIX-now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BB531F-64C1-40D2-2ED6-0A9A1541E620}"/>
                </a:ext>
              </a:extLst>
            </p:cNvPr>
            <p:cNvSpPr txBox="1"/>
            <p:nvPr/>
          </p:nvSpPr>
          <p:spPr>
            <a:xfrm>
              <a:off x="6687518" y="6215891"/>
              <a:ext cx="261292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spcBef>
                  <a:spcPts val="600"/>
                </a:spcBef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Minority cultures from Southern provinces</a:t>
              </a:r>
            </a:p>
          </p:txBody>
        </p:sp>
        <p:sp>
          <p:nvSpPr>
            <p:cNvPr id="32" name="AutoShape 41">
              <a:extLst>
                <a:ext uri="{FF2B5EF4-FFF2-40B4-BE49-F238E27FC236}">
                  <a16:creationId xmlns:a16="http://schemas.microsoft.com/office/drawing/2014/main" id="{D45BF54D-5ECC-BD2D-E00D-CDF2FB9EB44A}"/>
                </a:ext>
              </a:extLst>
            </p:cNvPr>
            <p:cNvSpPr/>
            <p:nvPr/>
          </p:nvSpPr>
          <p:spPr>
            <a:xfrm>
              <a:off x="7437431" y="4248130"/>
              <a:ext cx="1007909" cy="0"/>
            </a:xfrm>
            <a:prstGeom prst="line">
              <a:avLst/>
            </a:prstGeom>
            <a:ln w="38100" cap="flat">
              <a:solidFill>
                <a:schemeClr val="tx1">
                  <a:lumMod val="50000"/>
                </a:schemeClr>
              </a:solidFill>
              <a:prstDash val="dash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8AFBB-D10D-AB9D-7882-950FF20109C7}"/>
              </a:ext>
            </a:extLst>
          </p:cNvPr>
          <p:cNvGrpSpPr/>
          <p:nvPr/>
        </p:nvGrpSpPr>
        <p:grpSpPr>
          <a:xfrm>
            <a:off x="3908318" y="1040202"/>
            <a:ext cx="7379849" cy="2680914"/>
            <a:chOff x="1198234" y="1024930"/>
            <a:chExt cx="7379849" cy="268091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33CBAB2-5243-4591-E2AE-38B337BFFEEB}"/>
                </a:ext>
              </a:extLst>
            </p:cNvPr>
            <p:cNvSpPr/>
            <p:nvPr/>
          </p:nvSpPr>
          <p:spPr>
            <a:xfrm rot="20799645">
              <a:off x="5066765" y="3290904"/>
              <a:ext cx="240724" cy="240724"/>
            </a:xfrm>
            <a:custGeom>
              <a:avLst/>
              <a:gdLst>
                <a:gd name="connsiteX0" fmla="*/ 220375 w 220448"/>
                <a:gd name="connsiteY0" fmla="*/ 110071 h 220448"/>
                <a:gd name="connsiteX1" fmla="*/ 110151 w 220448"/>
                <a:gd name="connsiteY1" fmla="*/ 220296 h 220448"/>
                <a:gd name="connsiteX2" fmla="*/ -74 w 220448"/>
                <a:gd name="connsiteY2" fmla="*/ 110071 h 220448"/>
                <a:gd name="connsiteX3" fmla="*/ 110151 w 220448"/>
                <a:gd name="connsiteY3" fmla="*/ -153 h 220448"/>
                <a:gd name="connsiteX4" fmla="*/ 220375 w 220448"/>
                <a:gd name="connsiteY4" fmla="*/ 110071 h 22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448" h="220448">
                  <a:moveTo>
                    <a:pt x="220375" y="110071"/>
                  </a:moveTo>
                  <a:cubicBezTo>
                    <a:pt x="220375" y="170947"/>
                    <a:pt x="171027" y="220296"/>
                    <a:pt x="110151" y="220296"/>
                  </a:cubicBezTo>
                  <a:cubicBezTo>
                    <a:pt x="49276" y="220296"/>
                    <a:pt x="-74" y="170947"/>
                    <a:pt x="-74" y="110071"/>
                  </a:cubicBezTo>
                  <a:cubicBezTo>
                    <a:pt x="-74" y="49196"/>
                    <a:pt x="49275" y="-153"/>
                    <a:pt x="110151" y="-153"/>
                  </a:cubicBezTo>
                  <a:cubicBezTo>
                    <a:pt x="171025" y="-153"/>
                    <a:pt x="220375" y="49196"/>
                    <a:pt x="220375" y="110071"/>
                  </a:cubicBezTo>
                  <a:close/>
                </a:path>
              </a:pathLst>
            </a:custGeom>
            <a:solidFill>
              <a:srgbClr val="0070C0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0C00391-CDD2-C8ED-CA27-A4A47CC510BC}"/>
                </a:ext>
              </a:extLst>
            </p:cNvPr>
            <p:cNvSpPr/>
            <p:nvPr/>
          </p:nvSpPr>
          <p:spPr>
            <a:xfrm rot="10800000">
              <a:off x="5155264" y="2838276"/>
              <a:ext cx="63727" cy="493759"/>
            </a:xfrm>
            <a:custGeom>
              <a:avLst/>
              <a:gdLst>
                <a:gd name="connsiteX0" fmla="*/ -58 w 58359"/>
                <a:gd name="connsiteY0" fmla="*/ -149 h 452171"/>
                <a:gd name="connsiteX1" fmla="*/ 58301 w 58359"/>
                <a:gd name="connsiteY1" fmla="*/ -149 h 452171"/>
                <a:gd name="connsiteX2" fmla="*/ 58301 w 58359"/>
                <a:gd name="connsiteY2" fmla="*/ 452023 h 452171"/>
                <a:gd name="connsiteX3" fmla="*/ -58 w 58359"/>
                <a:gd name="connsiteY3" fmla="*/ 452023 h 45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59" h="452171">
                  <a:moveTo>
                    <a:pt x="-58" y="-149"/>
                  </a:moveTo>
                  <a:lnTo>
                    <a:pt x="58301" y="-149"/>
                  </a:lnTo>
                  <a:lnTo>
                    <a:pt x="58301" y="452023"/>
                  </a:lnTo>
                  <a:lnTo>
                    <a:pt x="-58" y="452023"/>
                  </a:lnTo>
                  <a:close/>
                </a:path>
              </a:pathLst>
            </a:custGeom>
            <a:solidFill>
              <a:srgbClr val="0070C0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01CCAFC-4EC4-7FD1-9004-171A3428D7C1}"/>
                </a:ext>
              </a:extLst>
            </p:cNvPr>
            <p:cNvSpPr/>
            <p:nvPr/>
          </p:nvSpPr>
          <p:spPr>
            <a:xfrm>
              <a:off x="4545509" y="1575249"/>
              <a:ext cx="1283236" cy="128323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F59AFAC-A307-A939-2147-13AEDB82DC19}"/>
                </a:ext>
              </a:extLst>
            </p:cNvPr>
            <p:cNvSpPr/>
            <p:nvPr/>
          </p:nvSpPr>
          <p:spPr>
            <a:xfrm>
              <a:off x="4681531" y="1711270"/>
              <a:ext cx="1011193" cy="10111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2000" sy="102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11B314-5658-8BC5-8270-E448D9746082}"/>
                </a:ext>
              </a:extLst>
            </p:cNvPr>
            <p:cNvSpPr txBox="1"/>
            <p:nvPr/>
          </p:nvSpPr>
          <p:spPr>
            <a:xfrm>
              <a:off x="4542552" y="2095921"/>
              <a:ext cx="12254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VII - now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DE5513-146C-B011-8394-9A3D576AFAA9}"/>
                </a:ext>
              </a:extLst>
            </p:cNvPr>
            <p:cNvSpPr txBox="1"/>
            <p:nvPr/>
          </p:nvSpPr>
          <p:spPr>
            <a:xfrm>
              <a:off x="4019005" y="1024930"/>
              <a:ext cx="238010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spcBef>
                  <a:spcPts val="600"/>
                </a:spcBef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Buddhist Statues of Asian countries</a:t>
              </a:r>
            </a:p>
          </p:txBody>
        </p:sp>
        <p:sp>
          <p:nvSpPr>
            <p:cNvPr id="42" name="AutoShape 41">
              <a:extLst>
                <a:ext uri="{FF2B5EF4-FFF2-40B4-BE49-F238E27FC236}">
                  <a16:creationId xmlns:a16="http://schemas.microsoft.com/office/drawing/2014/main" id="{F436C36C-3B7C-D2E9-6CAB-86B1ABEE20FA}"/>
                </a:ext>
              </a:extLst>
            </p:cNvPr>
            <p:cNvSpPr/>
            <p:nvPr/>
          </p:nvSpPr>
          <p:spPr>
            <a:xfrm flipH="1">
              <a:off x="1198234" y="3661395"/>
              <a:ext cx="7379849" cy="44449"/>
            </a:xfrm>
            <a:prstGeom prst="line">
              <a:avLst/>
            </a:prstGeom>
            <a:ln w="38100" cap="flat">
              <a:solidFill>
                <a:schemeClr val="tx1">
                  <a:lumMod val="50000"/>
                </a:schemeClr>
              </a:solidFill>
              <a:prstDash val="dash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6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66F82-FF61-E40A-02E1-CF31C503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673A80-62AD-45D7-4D18-62F5890BF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7074587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Time: II century – XIX</a:t>
            </a:r>
          </a:p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Influence of Hinduism, Temple architecture.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6380D4-4A5C-70FC-248E-59AF7981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Champa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E06DA-C8DB-6DC9-5D7D-DDDEA493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58" r="7358"/>
          <a:stretch>
            <a:fillRect/>
          </a:stretch>
        </p:blipFill>
        <p:spPr>
          <a:xfrm>
            <a:off x="0" y="3320204"/>
            <a:ext cx="3937982" cy="3537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ADF9E-B469-7A51-7731-51C4C854F2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34" r="7282"/>
          <a:stretch>
            <a:fillRect/>
          </a:stretch>
        </p:blipFill>
        <p:spPr>
          <a:xfrm>
            <a:off x="4224669" y="3320204"/>
            <a:ext cx="3937982" cy="3537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7F59A-2E49-81F3-7DB4-49F91E75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33" r="12387"/>
          <a:stretch>
            <a:fillRect/>
          </a:stretch>
        </p:blipFill>
        <p:spPr>
          <a:xfrm>
            <a:off x="8449339" y="3320204"/>
            <a:ext cx="3742661" cy="35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42A1-89A3-00E0-CB86-279D31504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47F698-8495-08C8-A3DB-2C862BFCAF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8860858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Time: First century – VII</a:t>
            </a:r>
          </a:p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Ancient culture in the South, international trade exchange.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DFB191-8341-C97C-CA5A-683397FD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</a:t>
            </a:r>
            <a:r>
              <a:rPr lang="en-US" dirty="0"/>
              <a:t> </a:t>
            </a:r>
            <a:r>
              <a:rPr lang="en-US" dirty="0" err="1"/>
              <a:t>Eo</a:t>
            </a:r>
            <a:r>
              <a:rPr lang="en-US" dirty="0"/>
              <a:t>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E26B0-9F5A-A5E7-436C-08D230D1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5272"/>
            <a:ext cx="4763637" cy="3572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23FCB-9CEB-2FB4-E057-4CFDDB6E7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1"/>
          <a:stretch>
            <a:fillRect/>
          </a:stretch>
        </p:blipFill>
        <p:spPr>
          <a:xfrm>
            <a:off x="4976036" y="3285272"/>
            <a:ext cx="3954247" cy="3572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F9D83-82B9-C69E-0652-DE8CFDDE3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682" y="3285272"/>
            <a:ext cx="4763637" cy="35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CH" dirty="0">
                <a:solidFill>
                  <a:srgbClr val="C00000"/>
                </a:solidFill>
              </a:rPr>
              <a:t>Date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C0675-6FCC-6E1F-24F5-C651AC9DF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6CA55A-820F-065C-6929-40E91DFF74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8860858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Khmer art, Angkor heritage influence the Southern region..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218A1C-33A4-A99A-F7F6-C6A99AE2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carvings of Cambodia</a:t>
            </a:r>
          </a:p>
        </p:txBody>
      </p:sp>
    </p:spTree>
    <p:extLst>
      <p:ext uri="{BB962C8B-B14F-4D97-AF65-F5344CB8AC3E}">
        <p14:creationId xmlns:p14="http://schemas.microsoft.com/office/powerpoint/2010/main" val="39180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08ABC-2D02-75C1-F101-A60D8962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78E3A-90DA-D1C6-6AFA-F9AB7D023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8860858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Vietnamese ceramics on international trade routes.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CD64DD-E02E-D92B-22E4-27F4C665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Maritime trades – Shipwrecked ceramics</a:t>
            </a:r>
          </a:p>
        </p:txBody>
      </p:sp>
    </p:spTree>
    <p:extLst>
      <p:ext uri="{BB962C8B-B14F-4D97-AF65-F5344CB8AC3E}">
        <p14:creationId xmlns:p14="http://schemas.microsoft.com/office/powerpoint/2010/main" val="22429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CA325-1239-2C67-B211-36CA374D6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475F9E-1EE4-3BEC-DB78-7FF043DD3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8860858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Khmer, flower and Cham culture in the South.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8E3D40-E9E2-3E63-066A-06330F93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Minority cultures from Southern provinces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FA2DF-DF33-DDA3-0779-B36BE46F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4821"/>
            <a:ext cx="4497572" cy="3373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3DE29-0CE2-4E89-9BD1-26DDF92A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86" r="6619"/>
          <a:stretch>
            <a:fillRect/>
          </a:stretch>
        </p:blipFill>
        <p:spPr>
          <a:xfrm>
            <a:off x="4953001" y="3484820"/>
            <a:ext cx="3746204" cy="3373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0156A-EED1-12B4-4B36-FC2745FB07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61" r="16706"/>
          <a:stretch>
            <a:fillRect/>
          </a:stretch>
        </p:blipFill>
        <p:spPr>
          <a:xfrm>
            <a:off x="9154634" y="3484821"/>
            <a:ext cx="3037366" cy="33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8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D05-FDFE-0D2C-778B-F422B94C0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0249D8-CEBB-D1C7-7977-8762A0247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8860858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Regional Buddhist art, Vietnamese culture influence.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9CB91-C867-77DC-3053-14599425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Buddhist Statues of Asian countries</a:t>
            </a:r>
          </a:p>
        </p:txBody>
      </p:sp>
    </p:spTree>
    <p:extLst>
      <p:ext uri="{BB962C8B-B14F-4D97-AF65-F5344CB8AC3E}">
        <p14:creationId xmlns:p14="http://schemas.microsoft.com/office/powerpoint/2010/main" val="423444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B5AF-312F-706B-CC9E-EF166CBB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468AA-5ED7-0DB3-A681-369A7EC8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cs typeface="Segoe UI Semibold" panose="020B0702040204020203" pitchFamily="34" charset="0"/>
              </a:rPr>
              <a:t>Collections</a:t>
            </a:r>
            <a:endParaRPr lang="en-US" noProof="1">
              <a:latin typeface="+mn-l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47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FC665-6E23-1D1E-A2B4-BB9ADB96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84C3AF-4061-BA16-9E8D-C662CD94F5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8860858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Time: </a:t>
            </a:r>
            <a:r>
              <a:rPr lang="en-US" dirty="0"/>
              <a:t>17th – 19th century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Gun from the Nguyen Dynasty 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EE7DD0-0A2B-90E6-9153-D7E4B4E3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Cannons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946F4-50FF-4426-3B62-47EE3133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142"/>
          <a:stretch>
            <a:fillRect/>
          </a:stretch>
        </p:blipFill>
        <p:spPr>
          <a:xfrm>
            <a:off x="1" y="2953004"/>
            <a:ext cx="2485254" cy="3904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04363-941E-0E1F-A365-0A76E9A6B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49" y="2953004"/>
            <a:ext cx="5206659" cy="3904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CFE1-454D-1C43-82EA-ACC368576F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048"/>
          <a:stretch>
            <a:fillRect/>
          </a:stretch>
        </p:blipFill>
        <p:spPr>
          <a:xfrm>
            <a:off x="8601879" y="2953005"/>
            <a:ext cx="3590121" cy="390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A94C6-FCBD-2E6F-4E1C-DE9B010A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E42407-5FC5-AEFD-1034-63BBABC30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8860858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Including many different periods from prehistoric times to the Nguyen Dynasty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9E8EFF-E6B7-8D45-D0CD-9DF48066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Duong Ha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42E2C-C12C-E638-1296-BC39573E9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0065"/>
            <a:ext cx="2803451" cy="373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ED17F7-C305-3E4B-45F0-BEB8A927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50" y="3120065"/>
            <a:ext cx="4983913" cy="3737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AE81B-B49F-6F61-2A4C-B51D88285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689" y="3120064"/>
            <a:ext cx="4983913" cy="37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27732-D8F8-77D0-7056-6A7A28E4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9AE3EE-07C5-4ECA-DAC3-42AB2C3BA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9562606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Including antiques, ceramics, folklore from many historical periods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C6510F-E7CA-D43D-F96E-4EAA5EB8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Vuong Hong Sen Collection</a:t>
            </a:r>
          </a:p>
        </p:txBody>
      </p:sp>
    </p:spTree>
    <p:extLst>
      <p:ext uri="{BB962C8B-B14F-4D97-AF65-F5344CB8AC3E}">
        <p14:creationId xmlns:p14="http://schemas.microsoft.com/office/powerpoint/2010/main" val="144259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CF7ED-BD3D-4D55-41DD-063B6203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E515D7-C81E-D66A-5FAF-9D75581BF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1" y="1098000"/>
            <a:ext cx="11178755" cy="1017879"/>
          </a:xfrm>
        </p:spPr>
        <p:txBody>
          <a:bodyPr/>
          <a:lstStyle/>
          <a:p>
            <a:pPr marL="620411" lvl="1" indent="-285750">
              <a:lnSpc>
                <a:spcPct val="100000"/>
              </a:lnSpc>
            </a:pPr>
            <a:r>
              <a:rPr lang="en-US" dirty="0"/>
              <a:t>Characteristics: Temporary exhibition, change by topic, not associated with a specific historical period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5FB510-FEFC-01A1-7E87-1CEFF6D3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Temporary Exhibition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068F7-0DAC-3827-5D96-0C484D96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79" r="5349"/>
          <a:stretch>
            <a:fillRect/>
          </a:stretch>
        </p:blipFill>
        <p:spPr>
          <a:xfrm>
            <a:off x="0" y="3429000"/>
            <a:ext cx="4040373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1B437-BDB2-411B-0F96-A43F8EA6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311" y="3429000"/>
            <a:ext cx="4572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07664D-F4CF-155E-5999-D0F23689A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0" y="3429000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Vo Tran Quang Thong</a:t>
            </a:r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70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08/05/2025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>
                <a:solidFill>
                  <a:srgbClr val="C00000"/>
                </a:solidFill>
              </a:rPr>
              <a:t>Presentation on </a:t>
            </a:r>
            <a:r>
              <a:rPr lang="en-US" dirty="0">
                <a:solidFill>
                  <a:srgbClr val="C00000"/>
                </a:solidFill>
              </a:rPr>
              <a:t>Ho Chi Minh City Museum of History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Vietnamese history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Culture and art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Special collection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+mn-lt"/>
                <a:cs typeface="Segoe UI Semibold" panose="020B0702040204020203" pitchFamily="34" charset="0"/>
              </a:rPr>
              <a:t>Agenda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3586F-F47B-138B-6640-31C70EF702F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3304A4-5983-EE9A-9C35-F038A4E9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686" y="1098000"/>
            <a:ext cx="6196314" cy="57977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What is </a:t>
            </a:r>
            <a:r>
              <a:rPr lang="en-US" dirty="0">
                <a:solidFill>
                  <a:srgbClr val="C00000"/>
                </a:solidFill>
              </a:rPr>
              <a:t>Ho Chi Minh City Museum of History</a:t>
            </a:r>
            <a:r>
              <a:rPr lang="en-GB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BFE1F-8FB4-F603-3459-03976EA7E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39521"/>
            <a:ext cx="12192000" cy="35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99" y="2059577"/>
            <a:ext cx="5232200" cy="4267788"/>
          </a:xfrm>
        </p:spPr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a major historical and cultural museum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/>
              <a:t>Overview</a:t>
            </a: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Reflects the 18 major historical periods of Vietnam.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To preserve and display Vietnam’s cultural and historical heritage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</a:rPr>
              <a:t>Located at 2 Nguyễn </a:t>
            </a:r>
            <a:r>
              <a:rPr lang="en-US" dirty="0" err="1">
                <a:solidFill>
                  <a:srgbClr val="333333"/>
                </a:solidFill>
              </a:rPr>
              <a:t>Bỉnh</a:t>
            </a:r>
            <a:r>
              <a:rPr lang="en-US" dirty="0">
                <a:solidFill>
                  <a:srgbClr val="333333"/>
                </a:solidFill>
              </a:rPr>
              <a:t> Khiêm Street, </a:t>
            </a:r>
            <a:r>
              <a:rPr lang="en-US" dirty="0" err="1">
                <a:solidFill>
                  <a:srgbClr val="333333"/>
                </a:solidFill>
              </a:rPr>
              <a:t>Bến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Nghé</a:t>
            </a:r>
            <a:r>
              <a:rPr lang="en-US" dirty="0">
                <a:solidFill>
                  <a:srgbClr val="333333"/>
                </a:solidFill>
              </a:rPr>
              <a:t> Ward, District 1, Ho Chi Minh City</a:t>
            </a: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999" y="1146704"/>
            <a:ext cx="5232200" cy="666000"/>
          </a:xfrm>
        </p:spPr>
        <p:txBody>
          <a:bodyPr/>
          <a:lstStyle/>
          <a:p>
            <a:r>
              <a:rPr lang="en-US" dirty="0"/>
              <a:t>What is Ho Chi Minh City Museum of History 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3BFEF-2BF7-1D43-4FEB-CFB04DD1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591"/>
          <a:stretch>
            <a:fillRect/>
          </a:stretch>
        </p:blipFill>
        <p:spPr>
          <a:xfrm>
            <a:off x="7808209" y="1142921"/>
            <a:ext cx="4383791" cy="57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C199-330E-141D-A742-54869E299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1DC9F5A-3A55-B22A-D110-475FEBF668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1A2290F-7986-5944-9CFF-05391B7971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BB30C-8163-DA83-C74B-645CDE3BB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C00000"/>
                </a:solidFill>
              </a:rPr>
              <a:t>VIET NAM HISTORY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1318E-7410-DAF4-D495-027CE2C1F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39521"/>
            <a:ext cx="12192000" cy="35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noProof="1">
                <a:latin typeface="+mn-lt"/>
                <a:cs typeface="Segoe UI Semibold" panose="020B0702040204020203" pitchFamily="34" charset="0"/>
              </a:rPr>
              <a:t>Vietnamese historical timeline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60F6B6-4B6A-D378-180D-A31236CC999D}"/>
              </a:ext>
            </a:extLst>
          </p:cNvPr>
          <p:cNvGrpSpPr/>
          <p:nvPr/>
        </p:nvGrpSpPr>
        <p:grpSpPr>
          <a:xfrm>
            <a:off x="972181" y="1225388"/>
            <a:ext cx="9339243" cy="4351999"/>
            <a:chOff x="424244" y="1680412"/>
            <a:chExt cx="8235887" cy="383784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D2FE7C-0E7A-CC2E-6012-CCAE68A397F7}"/>
                </a:ext>
              </a:extLst>
            </p:cNvPr>
            <p:cNvSpPr txBox="1"/>
            <p:nvPr/>
          </p:nvSpPr>
          <p:spPr>
            <a:xfrm>
              <a:off x="2828109" y="1680412"/>
              <a:ext cx="1863438" cy="2171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spcBef>
                  <a:spcPts val="600"/>
                </a:spcBef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Ly dynasty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699080-1F1C-90DD-5FD3-58FFF32463CD}"/>
                </a:ext>
              </a:extLst>
            </p:cNvPr>
            <p:cNvGrpSpPr/>
            <p:nvPr/>
          </p:nvGrpSpPr>
          <p:grpSpPr>
            <a:xfrm>
              <a:off x="424244" y="2311852"/>
              <a:ext cx="8235887" cy="3206405"/>
              <a:chOff x="193949" y="2163827"/>
              <a:chExt cx="8552620" cy="332971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AFC57C2-656C-4A85-B351-07AD9F2AFB09}"/>
                  </a:ext>
                </a:extLst>
              </p:cNvPr>
              <p:cNvSpPr/>
              <p:nvPr/>
            </p:nvSpPr>
            <p:spPr>
              <a:xfrm>
                <a:off x="368290" y="3811378"/>
                <a:ext cx="8378279" cy="136035"/>
              </a:xfrm>
              <a:custGeom>
                <a:avLst/>
                <a:gdLst>
                  <a:gd name="connsiteX0" fmla="*/ 11421014 w 11460220"/>
                  <a:gd name="connsiteY0" fmla="*/ 0 h 89089"/>
                  <a:gd name="connsiteX1" fmla="*/ 11460221 w 11460220"/>
                  <a:gd name="connsiteY1" fmla="*/ 0 h 89089"/>
                  <a:gd name="connsiteX2" fmla="*/ 11460221 w 11460220"/>
                  <a:gd name="connsiteY2" fmla="*/ 89089 h 89089"/>
                  <a:gd name="connsiteX3" fmla="*/ 11421014 w 11460220"/>
                  <a:gd name="connsiteY3" fmla="*/ 89089 h 89089"/>
                  <a:gd name="connsiteX4" fmla="*/ 39206 w 11460220"/>
                  <a:gd name="connsiteY4" fmla="*/ 89089 h 89089"/>
                  <a:gd name="connsiteX5" fmla="*/ 0 w 11460220"/>
                  <a:gd name="connsiteY5" fmla="*/ 89089 h 89089"/>
                  <a:gd name="connsiteX6" fmla="*/ 0 w 11460220"/>
                  <a:gd name="connsiteY6" fmla="*/ 0 h 89089"/>
                  <a:gd name="connsiteX7" fmla="*/ 39206 w 11460220"/>
                  <a:gd name="connsiteY7" fmla="*/ 0 h 8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60220" h="89089">
                    <a:moveTo>
                      <a:pt x="11421014" y="0"/>
                    </a:moveTo>
                    <a:cubicBezTo>
                      <a:pt x="11442667" y="0"/>
                      <a:pt x="11460221" y="0"/>
                      <a:pt x="11460221" y="0"/>
                    </a:cubicBezTo>
                    <a:lnTo>
                      <a:pt x="11460221" y="89089"/>
                    </a:lnTo>
                    <a:cubicBezTo>
                      <a:pt x="11460221" y="89089"/>
                      <a:pt x="11442668" y="89089"/>
                      <a:pt x="11421014" y="89089"/>
                    </a:cubicBezTo>
                    <a:lnTo>
                      <a:pt x="39206" y="89089"/>
                    </a:lnTo>
                    <a:cubicBezTo>
                      <a:pt x="17553" y="89089"/>
                      <a:pt x="0" y="89089"/>
                      <a:pt x="0" y="89089"/>
                    </a:cubicBezTo>
                    <a:lnTo>
                      <a:pt x="0" y="0"/>
                    </a:lnTo>
                    <a:cubicBezTo>
                      <a:pt x="0" y="0"/>
                      <a:pt x="17553" y="0"/>
                      <a:pt x="3920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D0377E1-7E00-EB0A-3C32-FB01C7119003}"/>
                  </a:ext>
                </a:extLst>
              </p:cNvPr>
              <p:cNvSpPr/>
              <p:nvPr/>
            </p:nvSpPr>
            <p:spPr>
              <a:xfrm rot="20818201">
                <a:off x="668179" y="3746621"/>
                <a:ext cx="221136" cy="221136"/>
              </a:xfrm>
              <a:custGeom>
                <a:avLst/>
                <a:gdLst>
                  <a:gd name="connsiteX0" fmla="*/ 221077 w 221135"/>
                  <a:gd name="connsiteY0" fmla="*/ 110418 h 221135"/>
                  <a:gd name="connsiteX1" fmla="*/ 110509 w 221135"/>
                  <a:gd name="connsiteY1" fmla="*/ 220986 h 221135"/>
                  <a:gd name="connsiteX2" fmla="*/ -58 w 221135"/>
                  <a:gd name="connsiteY2" fmla="*/ 110418 h 221135"/>
                  <a:gd name="connsiteX3" fmla="*/ 110509 w 221135"/>
                  <a:gd name="connsiteY3" fmla="*/ -149 h 221135"/>
                  <a:gd name="connsiteX4" fmla="*/ 221077 w 221135"/>
                  <a:gd name="connsiteY4" fmla="*/ 110418 h 22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135" h="221135">
                    <a:moveTo>
                      <a:pt x="221077" y="110418"/>
                    </a:moveTo>
                    <a:cubicBezTo>
                      <a:pt x="221077" y="171483"/>
                      <a:pt x="171574" y="220986"/>
                      <a:pt x="110509" y="220986"/>
                    </a:cubicBezTo>
                    <a:cubicBezTo>
                      <a:pt x="49445" y="220986"/>
                      <a:pt x="-58" y="171483"/>
                      <a:pt x="-58" y="110418"/>
                    </a:cubicBezTo>
                    <a:cubicBezTo>
                      <a:pt x="-58" y="49354"/>
                      <a:pt x="49445" y="-149"/>
                      <a:pt x="110509" y="-149"/>
                    </a:cubicBezTo>
                    <a:cubicBezTo>
                      <a:pt x="171574" y="-149"/>
                      <a:pt x="221077" y="49354"/>
                      <a:pt x="221077" y="110418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7E5563F-7CD3-6492-0693-A135F3B5C07A}"/>
                  </a:ext>
                </a:extLst>
              </p:cNvPr>
              <p:cNvSpPr/>
              <p:nvPr/>
            </p:nvSpPr>
            <p:spPr>
              <a:xfrm>
                <a:off x="749574" y="3938924"/>
                <a:ext cx="58359" cy="452171"/>
              </a:xfrm>
              <a:custGeom>
                <a:avLst/>
                <a:gdLst>
                  <a:gd name="connsiteX0" fmla="*/ 0 w 58359"/>
                  <a:gd name="connsiteY0" fmla="*/ 0 h 452171"/>
                  <a:gd name="connsiteX1" fmla="*/ 58359 w 58359"/>
                  <a:gd name="connsiteY1" fmla="*/ 0 h 452171"/>
                  <a:gd name="connsiteX2" fmla="*/ 58359 w 58359"/>
                  <a:gd name="connsiteY2" fmla="*/ 452172 h 452171"/>
                  <a:gd name="connsiteX3" fmla="*/ 0 w 58359"/>
                  <a:gd name="connsiteY3" fmla="*/ 452172 h 452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359" h="452171">
                    <a:moveTo>
                      <a:pt x="0" y="0"/>
                    </a:moveTo>
                    <a:lnTo>
                      <a:pt x="58359" y="0"/>
                    </a:lnTo>
                    <a:lnTo>
                      <a:pt x="58359" y="452172"/>
                    </a:lnTo>
                    <a:lnTo>
                      <a:pt x="0" y="452172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0389F07-5489-E8BD-DD98-FE634D33D63B}"/>
                  </a:ext>
                </a:extLst>
              </p:cNvPr>
              <p:cNvSpPr/>
              <p:nvPr/>
            </p:nvSpPr>
            <p:spPr>
              <a:xfrm rot="18900000">
                <a:off x="2599974" y="3746602"/>
                <a:ext cx="221136" cy="221136"/>
              </a:xfrm>
              <a:custGeom>
                <a:avLst/>
                <a:gdLst>
                  <a:gd name="connsiteX0" fmla="*/ 221077 w 221135"/>
                  <a:gd name="connsiteY0" fmla="*/ 110418 h 221135"/>
                  <a:gd name="connsiteX1" fmla="*/ 110510 w 221135"/>
                  <a:gd name="connsiteY1" fmla="*/ 220986 h 221135"/>
                  <a:gd name="connsiteX2" fmla="*/ -58 w 221135"/>
                  <a:gd name="connsiteY2" fmla="*/ 110418 h 221135"/>
                  <a:gd name="connsiteX3" fmla="*/ 110510 w 221135"/>
                  <a:gd name="connsiteY3" fmla="*/ -149 h 221135"/>
                  <a:gd name="connsiteX4" fmla="*/ 221077 w 221135"/>
                  <a:gd name="connsiteY4" fmla="*/ 110418 h 22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135" h="221135">
                    <a:moveTo>
                      <a:pt x="221077" y="110418"/>
                    </a:moveTo>
                    <a:cubicBezTo>
                      <a:pt x="221077" y="171483"/>
                      <a:pt x="171574" y="220986"/>
                      <a:pt x="110510" y="220986"/>
                    </a:cubicBezTo>
                    <a:cubicBezTo>
                      <a:pt x="49445" y="220986"/>
                      <a:pt x="-58" y="171483"/>
                      <a:pt x="-58" y="110418"/>
                    </a:cubicBezTo>
                    <a:cubicBezTo>
                      <a:pt x="-58" y="49354"/>
                      <a:pt x="49445" y="-149"/>
                      <a:pt x="110510" y="-149"/>
                    </a:cubicBezTo>
                    <a:cubicBezTo>
                      <a:pt x="171574" y="-149"/>
                      <a:pt x="221077" y="49354"/>
                      <a:pt x="221077" y="110418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6E40D2D-81CB-3909-7C08-17B506C3BEF6}"/>
                  </a:ext>
                </a:extLst>
              </p:cNvPr>
              <p:cNvSpPr/>
              <p:nvPr/>
            </p:nvSpPr>
            <p:spPr>
              <a:xfrm>
                <a:off x="2681357" y="3938924"/>
                <a:ext cx="58359" cy="452171"/>
              </a:xfrm>
              <a:custGeom>
                <a:avLst/>
                <a:gdLst>
                  <a:gd name="connsiteX0" fmla="*/ 0 w 58359"/>
                  <a:gd name="connsiteY0" fmla="*/ 0 h 452171"/>
                  <a:gd name="connsiteX1" fmla="*/ 58359 w 58359"/>
                  <a:gd name="connsiteY1" fmla="*/ 0 h 452171"/>
                  <a:gd name="connsiteX2" fmla="*/ 58359 w 58359"/>
                  <a:gd name="connsiteY2" fmla="*/ 452172 h 452171"/>
                  <a:gd name="connsiteX3" fmla="*/ 0 w 58359"/>
                  <a:gd name="connsiteY3" fmla="*/ 452172 h 452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359" h="452171">
                    <a:moveTo>
                      <a:pt x="0" y="0"/>
                    </a:moveTo>
                    <a:lnTo>
                      <a:pt x="58359" y="0"/>
                    </a:lnTo>
                    <a:lnTo>
                      <a:pt x="58359" y="452172"/>
                    </a:lnTo>
                    <a:lnTo>
                      <a:pt x="0" y="452172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B3D71B3-E825-D87C-BF94-8DCE1BF0472C}"/>
                  </a:ext>
                </a:extLst>
              </p:cNvPr>
              <p:cNvSpPr/>
              <p:nvPr/>
            </p:nvSpPr>
            <p:spPr>
              <a:xfrm rot="21046799">
                <a:off x="4531808" y="3746392"/>
                <a:ext cx="221135" cy="221135"/>
              </a:xfrm>
              <a:custGeom>
                <a:avLst/>
                <a:gdLst>
                  <a:gd name="connsiteX0" fmla="*/ 221077 w 221135"/>
                  <a:gd name="connsiteY0" fmla="*/ 110418 h 221135"/>
                  <a:gd name="connsiteX1" fmla="*/ 110510 w 221135"/>
                  <a:gd name="connsiteY1" fmla="*/ 220986 h 221135"/>
                  <a:gd name="connsiteX2" fmla="*/ -58 w 221135"/>
                  <a:gd name="connsiteY2" fmla="*/ 110418 h 221135"/>
                  <a:gd name="connsiteX3" fmla="*/ 110510 w 221135"/>
                  <a:gd name="connsiteY3" fmla="*/ -149 h 221135"/>
                  <a:gd name="connsiteX4" fmla="*/ 221077 w 221135"/>
                  <a:gd name="connsiteY4" fmla="*/ 110418 h 22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135" h="221135">
                    <a:moveTo>
                      <a:pt x="221077" y="110418"/>
                    </a:moveTo>
                    <a:cubicBezTo>
                      <a:pt x="221077" y="171483"/>
                      <a:pt x="171574" y="220986"/>
                      <a:pt x="110510" y="220986"/>
                    </a:cubicBezTo>
                    <a:cubicBezTo>
                      <a:pt x="49445" y="220986"/>
                      <a:pt x="-58" y="171483"/>
                      <a:pt x="-58" y="110418"/>
                    </a:cubicBezTo>
                    <a:cubicBezTo>
                      <a:pt x="-58" y="49353"/>
                      <a:pt x="49445" y="-149"/>
                      <a:pt x="110510" y="-149"/>
                    </a:cubicBezTo>
                    <a:cubicBezTo>
                      <a:pt x="171574" y="-149"/>
                      <a:pt x="221077" y="49354"/>
                      <a:pt x="221077" y="110418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59D131-CE70-0CB8-3FC2-D1F7B0A8F36D}"/>
                  </a:ext>
                </a:extLst>
              </p:cNvPr>
              <p:cNvSpPr/>
              <p:nvPr/>
            </p:nvSpPr>
            <p:spPr>
              <a:xfrm>
                <a:off x="4613139" y="3938923"/>
                <a:ext cx="58359" cy="452171"/>
              </a:xfrm>
              <a:custGeom>
                <a:avLst/>
                <a:gdLst>
                  <a:gd name="connsiteX0" fmla="*/ 0 w 58359"/>
                  <a:gd name="connsiteY0" fmla="*/ 0 h 452171"/>
                  <a:gd name="connsiteX1" fmla="*/ 58359 w 58359"/>
                  <a:gd name="connsiteY1" fmla="*/ 0 h 452171"/>
                  <a:gd name="connsiteX2" fmla="*/ 58359 w 58359"/>
                  <a:gd name="connsiteY2" fmla="*/ 452172 h 452171"/>
                  <a:gd name="connsiteX3" fmla="*/ 0 w 58359"/>
                  <a:gd name="connsiteY3" fmla="*/ 452172 h 452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359" h="452171">
                    <a:moveTo>
                      <a:pt x="0" y="0"/>
                    </a:moveTo>
                    <a:lnTo>
                      <a:pt x="58359" y="0"/>
                    </a:lnTo>
                    <a:lnTo>
                      <a:pt x="58359" y="452172"/>
                    </a:lnTo>
                    <a:lnTo>
                      <a:pt x="0" y="452172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F08859A-35A8-540C-82CD-1A32522BF077}"/>
                  </a:ext>
                </a:extLst>
              </p:cNvPr>
              <p:cNvSpPr/>
              <p:nvPr/>
            </p:nvSpPr>
            <p:spPr>
              <a:xfrm rot="20818201">
                <a:off x="1615438" y="3744608"/>
                <a:ext cx="221135" cy="221135"/>
              </a:xfrm>
              <a:custGeom>
                <a:avLst/>
                <a:gdLst>
                  <a:gd name="connsiteX0" fmla="*/ 221077 w 221135"/>
                  <a:gd name="connsiteY0" fmla="*/ 110418 h 221135"/>
                  <a:gd name="connsiteX1" fmla="*/ 110509 w 221135"/>
                  <a:gd name="connsiteY1" fmla="*/ 220986 h 221135"/>
                  <a:gd name="connsiteX2" fmla="*/ -58 w 221135"/>
                  <a:gd name="connsiteY2" fmla="*/ 110418 h 221135"/>
                  <a:gd name="connsiteX3" fmla="*/ 110509 w 221135"/>
                  <a:gd name="connsiteY3" fmla="*/ -149 h 221135"/>
                  <a:gd name="connsiteX4" fmla="*/ 221077 w 221135"/>
                  <a:gd name="connsiteY4" fmla="*/ 110418 h 22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135" h="221135">
                    <a:moveTo>
                      <a:pt x="221077" y="110418"/>
                    </a:moveTo>
                    <a:cubicBezTo>
                      <a:pt x="221077" y="171483"/>
                      <a:pt x="171574" y="220986"/>
                      <a:pt x="110509" y="220986"/>
                    </a:cubicBezTo>
                    <a:cubicBezTo>
                      <a:pt x="49445" y="220986"/>
                      <a:pt x="-58" y="171483"/>
                      <a:pt x="-58" y="110418"/>
                    </a:cubicBezTo>
                    <a:cubicBezTo>
                      <a:pt x="-58" y="49354"/>
                      <a:pt x="49445" y="-149"/>
                      <a:pt x="110509" y="-149"/>
                    </a:cubicBezTo>
                    <a:cubicBezTo>
                      <a:pt x="171574" y="-149"/>
                      <a:pt x="221077" y="49354"/>
                      <a:pt x="221077" y="110418"/>
                    </a:cubicBezTo>
                    <a:close/>
                  </a:path>
                </a:pathLst>
              </a:custGeom>
              <a:solidFill>
                <a:srgbClr val="0070C0"/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50D7FAF-857C-4D2B-9137-60569BF2BBB8}"/>
                  </a:ext>
                </a:extLst>
              </p:cNvPr>
              <p:cNvSpPr/>
              <p:nvPr/>
            </p:nvSpPr>
            <p:spPr>
              <a:xfrm rot="10800000">
                <a:off x="1696851" y="3321225"/>
                <a:ext cx="58359" cy="452171"/>
              </a:xfrm>
              <a:custGeom>
                <a:avLst/>
                <a:gdLst>
                  <a:gd name="connsiteX0" fmla="*/ -58 w 58359"/>
                  <a:gd name="connsiteY0" fmla="*/ -149 h 452171"/>
                  <a:gd name="connsiteX1" fmla="*/ 58301 w 58359"/>
                  <a:gd name="connsiteY1" fmla="*/ -149 h 452171"/>
                  <a:gd name="connsiteX2" fmla="*/ 58301 w 58359"/>
                  <a:gd name="connsiteY2" fmla="*/ 452023 h 452171"/>
                  <a:gd name="connsiteX3" fmla="*/ -58 w 58359"/>
                  <a:gd name="connsiteY3" fmla="*/ 452023 h 452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359" h="452171">
                    <a:moveTo>
                      <a:pt x="-58" y="-149"/>
                    </a:moveTo>
                    <a:lnTo>
                      <a:pt x="58301" y="-149"/>
                    </a:lnTo>
                    <a:lnTo>
                      <a:pt x="58301" y="452023"/>
                    </a:lnTo>
                    <a:lnTo>
                      <a:pt x="-58" y="452023"/>
                    </a:lnTo>
                    <a:close/>
                  </a:path>
                </a:pathLst>
              </a:custGeom>
              <a:solidFill>
                <a:srgbClr val="0070C0"/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C8EBA27-AB4B-C0B7-FEE9-9AF45E343214}"/>
                  </a:ext>
                </a:extLst>
              </p:cNvPr>
              <p:cNvSpPr/>
              <p:nvPr/>
            </p:nvSpPr>
            <p:spPr>
              <a:xfrm rot="18900000">
                <a:off x="3547261" y="3744576"/>
                <a:ext cx="221135" cy="221135"/>
              </a:xfrm>
              <a:custGeom>
                <a:avLst/>
                <a:gdLst>
                  <a:gd name="connsiteX0" fmla="*/ 221077 w 221135"/>
                  <a:gd name="connsiteY0" fmla="*/ 110418 h 221135"/>
                  <a:gd name="connsiteX1" fmla="*/ 110509 w 221135"/>
                  <a:gd name="connsiteY1" fmla="*/ 220986 h 221135"/>
                  <a:gd name="connsiteX2" fmla="*/ -58 w 221135"/>
                  <a:gd name="connsiteY2" fmla="*/ 110418 h 221135"/>
                  <a:gd name="connsiteX3" fmla="*/ 110509 w 221135"/>
                  <a:gd name="connsiteY3" fmla="*/ -149 h 221135"/>
                  <a:gd name="connsiteX4" fmla="*/ 221077 w 221135"/>
                  <a:gd name="connsiteY4" fmla="*/ 110418 h 22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135" h="221135">
                    <a:moveTo>
                      <a:pt x="221077" y="110418"/>
                    </a:moveTo>
                    <a:cubicBezTo>
                      <a:pt x="221077" y="171483"/>
                      <a:pt x="171574" y="220986"/>
                      <a:pt x="110509" y="220986"/>
                    </a:cubicBezTo>
                    <a:cubicBezTo>
                      <a:pt x="49445" y="220986"/>
                      <a:pt x="-58" y="171483"/>
                      <a:pt x="-58" y="110418"/>
                    </a:cubicBezTo>
                    <a:cubicBezTo>
                      <a:pt x="-58" y="49354"/>
                      <a:pt x="49445" y="-149"/>
                      <a:pt x="110509" y="-149"/>
                    </a:cubicBezTo>
                    <a:cubicBezTo>
                      <a:pt x="171574" y="-149"/>
                      <a:pt x="221077" y="49354"/>
                      <a:pt x="221077" y="110418"/>
                    </a:cubicBezTo>
                    <a:close/>
                  </a:path>
                </a:pathLst>
              </a:custGeom>
              <a:solidFill>
                <a:srgbClr val="0070C0"/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36DBD9C-99C0-F3B0-F6B4-17A227D5D495}"/>
                  </a:ext>
                </a:extLst>
              </p:cNvPr>
              <p:cNvSpPr/>
              <p:nvPr/>
            </p:nvSpPr>
            <p:spPr>
              <a:xfrm rot="10800000">
                <a:off x="3628633" y="3321225"/>
                <a:ext cx="58359" cy="452171"/>
              </a:xfrm>
              <a:custGeom>
                <a:avLst/>
                <a:gdLst>
                  <a:gd name="connsiteX0" fmla="*/ -58 w 58359"/>
                  <a:gd name="connsiteY0" fmla="*/ -149 h 452171"/>
                  <a:gd name="connsiteX1" fmla="*/ 58301 w 58359"/>
                  <a:gd name="connsiteY1" fmla="*/ -149 h 452171"/>
                  <a:gd name="connsiteX2" fmla="*/ 58301 w 58359"/>
                  <a:gd name="connsiteY2" fmla="*/ 452023 h 452171"/>
                  <a:gd name="connsiteX3" fmla="*/ -58 w 58359"/>
                  <a:gd name="connsiteY3" fmla="*/ 452023 h 452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359" h="452171">
                    <a:moveTo>
                      <a:pt x="-58" y="-149"/>
                    </a:moveTo>
                    <a:lnTo>
                      <a:pt x="58301" y="-149"/>
                    </a:lnTo>
                    <a:lnTo>
                      <a:pt x="58301" y="452023"/>
                    </a:lnTo>
                    <a:lnTo>
                      <a:pt x="-58" y="452023"/>
                    </a:lnTo>
                    <a:close/>
                  </a:path>
                </a:pathLst>
              </a:custGeom>
              <a:solidFill>
                <a:srgbClr val="0070C0"/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C4CFE81-8604-6AC6-BF3A-993FBC1DAA5C}"/>
                  </a:ext>
                </a:extLst>
              </p:cNvPr>
              <p:cNvSpPr/>
              <p:nvPr/>
            </p:nvSpPr>
            <p:spPr>
              <a:xfrm rot="20799645">
                <a:off x="5569783" y="3734976"/>
                <a:ext cx="220448" cy="220448"/>
              </a:xfrm>
              <a:custGeom>
                <a:avLst/>
                <a:gdLst>
                  <a:gd name="connsiteX0" fmla="*/ 220375 w 220448"/>
                  <a:gd name="connsiteY0" fmla="*/ 110071 h 220448"/>
                  <a:gd name="connsiteX1" fmla="*/ 110151 w 220448"/>
                  <a:gd name="connsiteY1" fmla="*/ 220296 h 220448"/>
                  <a:gd name="connsiteX2" fmla="*/ -74 w 220448"/>
                  <a:gd name="connsiteY2" fmla="*/ 110071 h 220448"/>
                  <a:gd name="connsiteX3" fmla="*/ 110151 w 220448"/>
                  <a:gd name="connsiteY3" fmla="*/ -153 h 220448"/>
                  <a:gd name="connsiteX4" fmla="*/ 220375 w 220448"/>
                  <a:gd name="connsiteY4" fmla="*/ 110071 h 220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448" h="220448">
                    <a:moveTo>
                      <a:pt x="220375" y="110071"/>
                    </a:moveTo>
                    <a:cubicBezTo>
                      <a:pt x="220375" y="170947"/>
                      <a:pt x="171027" y="220296"/>
                      <a:pt x="110151" y="220296"/>
                    </a:cubicBezTo>
                    <a:cubicBezTo>
                      <a:pt x="49276" y="220296"/>
                      <a:pt x="-74" y="170947"/>
                      <a:pt x="-74" y="110071"/>
                    </a:cubicBezTo>
                    <a:cubicBezTo>
                      <a:pt x="-74" y="49196"/>
                      <a:pt x="49275" y="-153"/>
                      <a:pt x="110151" y="-153"/>
                    </a:cubicBezTo>
                    <a:cubicBezTo>
                      <a:pt x="171025" y="-153"/>
                      <a:pt x="220375" y="49196"/>
                      <a:pt x="220375" y="110071"/>
                    </a:cubicBezTo>
                    <a:close/>
                  </a:path>
                </a:pathLst>
              </a:custGeom>
              <a:solidFill>
                <a:srgbClr val="0070C0"/>
              </a:solidFill>
              <a:ln w="2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03BCAA7-EFAD-D1D0-CB41-B49AE6398F5C}"/>
                  </a:ext>
                </a:extLst>
              </p:cNvPr>
              <p:cNvSpPr/>
              <p:nvPr/>
            </p:nvSpPr>
            <p:spPr>
              <a:xfrm rot="10800000">
                <a:off x="5659592" y="3320472"/>
                <a:ext cx="58359" cy="452171"/>
              </a:xfrm>
              <a:custGeom>
                <a:avLst/>
                <a:gdLst>
                  <a:gd name="connsiteX0" fmla="*/ -58 w 58359"/>
                  <a:gd name="connsiteY0" fmla="*/ -149 h 452171"/>
                  <a:gd name="connsiteX1" fmla="*/ 58301 w 58359"/>
                  <a:gd name="connsiteY1" fmla="*/ -149 h 452171"/>
                  <a:gd name="connsiteX2" fmla="*/ 58301 w 58359"/>
                  <a:gd name="connsiteY2" fmla="*/ 452023 h 452171"/>
                  <a:gd name="connsiteX3" fmla="*/ -58 w 58359"/>
                  <a:gd name="connsiteY3" fmla="*/ 452023 h 452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359" h="452171">
                    <a:moveTo>
                      <a:pt x="-58" y="-149"/>
                    </a:moveTo>
                    <a:lnTo>
                      <a:pt x="58301" y="-149"/>
                    </a:lnTo>
                    <a:lnTo>
                      <a:pt x="58301" y="452023"/>
                    </a:lnTo>
                    <a:lnTo>
                      <a:pt x="-58" y="452023"/>
                    </a:lnTo>
                    <a:close/>
                  </a:path>
                </a:pathLst>
              </a:custGeom>
              <a:solidFill>
                <a:srgbClr val="0070C0"/>
              </a:solidFill>
              <a:ln w="2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3608078-2CA7-DB9E-AE77-9231CC6ACDB4}"/>
                  </a:ext>
                </a:extLst>
              </p:cNvPr>
              <p:cNvGrpSpPr/>
              <p:nvPr/>
            </p:nvGrpSpPr>
            <p:grpSpPr>
              <a:xfrm>
                <a:off x="1132222" y="2164581"/>
                <a:ext cx="1175152" cy="1175152"/>
                <a:chOff x="1216191" y="2020368"/>
                <a:chExt cx="1175152" cy="1175152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EB954B11-A561-0A3D-4551-F94386B7274A}"/>
                    </a:ext>
                  </a:extLst>
                </p:cNvPr>
                <p:cNvSpPr/>
                <p:nvPr/>
              </p:nvSpPr>
              <p:spPr>
                <a:xfrm>
                  <a:off x="1216191" y="2020368"/>
                  <a:ext cx="1175152" cy="117515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9687DD1F-E00A-CF74-853F-AA36CD188E28}"/>
                    </a:ext>
                  </a:extLst>
                </p:cNvPr>
                <p:cNvSpPr/>
                <p:nvPr/>
              </p:nvSpPr>
              <p:spPr>
                <a:xfrm>
                  <a:off x="1340756" y="2144933"/>
                  <a:ext cx="926023" cy="9260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sx="102000" sy="102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5856A3A-B8EF-7721-A734-BAA1AE277EB8}"/>
                  </a:ext>
                </a:extLst>
              </p:cNvPr>
              <p:cNvGrpSpPr/>
              <p:nvPr/>
            </p:nvGrpSpPr>
            <p:grpSpPr>
              <a:xfrm>
                <a:off x="3072384" y="2164582"/>
                <a:ext cx="1175152" cy="1175152"/>
                <a:chOff x="1216191" y="2020369"/>
                <a:chExt cx="1175152" cy="1175152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9B287D91-053D-75E3-F20F-E1C3F3FFFFD3}"/>
                    </a:ext>
                  </a:extLst>
                </p:cNvPr>
                <p:cNvSpPr/>
                <p:nvPr/>
              </p:nvSpPr>
              <p:spPr>
                <a:xfrm>
                  <a:off x="1216191" y="2020369"/>
                  <a:ext cx="1175152" cy="117515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517EB9EF-CB85-A172-1BB9-DA80886302C4}"/>
                    </a:ext>
                  </a:extLst>
                </p:cNvPr>
                <p:cNvSpPr/>
                <p:nvPr/>
              </p:nvSpPr>
              <p:spPr>
                <a:xfrm>
                  <a:off x="1340756" y="2144933"/>
                  <a:ext cx="926023" cy="9260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sx="102000" sy="102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9D26ED48-B59F-7A09-0545-A57D9E4C3D01}"/>
                  </a:ext>
                </a:extLst>
              </p:cNvPr>
              <p:cNvGrpSpPr/>
              <p:nvPr/>
            </p:nvGrpSpPr>
            <p:grpSpPr>
              <a:xfrm>
                <a:off x="5101195" y="2163827"/>
                <a:ext cx="1175152" cy="1175152"/>
                <a:chOff x="-4481167" y="2019614"/>
                <a:chExt cx="1175152" cy="1175152"/>
              </a:xfrm>
            </p:grpSpPr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1DA26E32-A1B8-E772-A98C-24BE50323E01}"/>
                    </a:ext>
                  </a:extLst>
                </p:cNvPr>
                <p:cNvSpPr/>
                <p:nvPr/>
              </p:nvSpPr>
              <p:spPr>
                <a:xfrm>
                  <a:off x="-4481167" y="2019614"/>
                  <a:ext cx="1175152" cy="117515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E4CAC656-B314-CC57-3015-AFF769F3CFC5}"/>
                    </a:ext>
                  </a:extLst>
                </p:cNvPr>
                <p:cNvSpPr/>
                <p:nvPr/>
              </p:nvSpPr>
              <p:spPr>
                <a:xfrm>
                  <a:off x="-4356602" y="2144178"/>
                  <a:ext cx="926023" cy="9260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sx="102000" sy="102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BA0F34C2-F2DD-51A6-6360-BC05CEA79B21}"/>
                  </a:ext>
                </a:extLst>
              </p:cNvPr>
              <p:cNvGrpSpPr/>
              <p:nvPr/>
            </p:nvGrpSpPr>
            <p:grpSpPr>
              <a:xfrm>
                <a:off x="193949" y="4318390"/>
                <a:ext cx="1175152" cy="1175152"/>
                <a:chOff x="1216190" y="2020368"/>
                <a:chExt cx="1175152" cy="1175152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BAA66E1-2CAE-E14C-5651-CFC995F91A87}"/>
                    </a:ext>
                  </a:extLst>
                </p:cNvPr>
                <p:cNvSpPr/>
                <p:nvPr/>
              </p:nvSpPr>
              <p:spPr>
                <a:xfrm>
                  <a:off x="1216190" y="2020368"/>
                  <a:ext cx="1175152" cy="1175152"/>
                </a:xfrm>
                <a:prstGeom prst="ellipse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CA622FDA-2600-89F0-E54F-9CD9E6625647}"/>
                    </a:ext>
                  </a:extLst>
                </p:cNvPr>
                <p:cNvSpPr/>
                <p:nvPr/>
              </p:nvSpPr>
              <p:spPr>
                <a:xfrm>
                  <a:off x="1340755" y="2144933"/>
                  <a:ext cx="926023" cy="9260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sx="102000" sy="102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A27EA32-98EA-E92F-240F-14D82D74694A}"/>
                  </a:ext>
                </a:extLst>
              </p:cNvPr>
              <p:cNvGrpSpPr/>
              <p:nvPr/>
            </p:nvGrpSpPr>
            <p:grpSpPr>
              <a:xfrm>
                <a:off x="2134112" y="4318390"/>
                <a:ext cx="1175152" cy="1175152"/>
                <a:chOff x="1216191" y="2020368"/>
                <a:chExt cx="1175152" cy="1175152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F1E6B33-195B-7CC3-A547-289041BA4B76}"/>
                    </a:ext>
                  </a:extLst>
                </p:cNvPr>
                <p:cNvSpPr/>
                <p:nvPr/>
              </p:nvSpPr>
              <p:spPr>
                <a:xfrm>
                  <a:off x="1216191" y="2020368"/>
                  <a:ext cx="1175152" cy="1175152"/>
                </a:xfrm>
                <a:prstGeom prst="ellipse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DC48944B-6C9F-A4FD-6D70-8522A27716AB}"/>
                    </a:ext>
                  </a:extLst>
                </p:cNvPr>
                <p:cNvSpPr/>
                <p:nvPr/>
              </p:nvSpPr>
              <p:spPr>
                <a:xfrm>
                  <a:off x="1340756" y="2144932"/>
                  <a:ext cx="926023" cy="9260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sx="102000" sy="102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259FB56-1B33-0BC8-3F04-255F7451401B}"/>
                  </a:ext>
                </a:extLst>
              </p:cNvPr>
              <p:cNvGrpSpPr/>
              <p:nvPr/>
            </p:nvGrpSpPr>
            <p:grpSpPr>
              <a:xfrm>
                <a:off x="4048551" y="4318390"/>
                <a:ext cx="1175152" cy="1175152"/>
                <a:chOff x="1216191" y="2020368"/>
                <a:chExt cx="1175152" cy="1175152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9F7E5D7-C53C-2049-EB24-482893DD4099}"/>
                    </a:ext>
                  </a:extLst>
                </p:cNvPr>
                <p:cNvSpPr/>
                <p:nvPr/>
              </p:nvSpPr>
              <p:spPr>
                <a:xfrm>
                  <a:off x="1216191" y="2020368"/>
                  <a:ext cx="1175152" cy="1175152"/>
                </a:xfrm>
                <a:prstGeom prst="ellipse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CEE831D-9697-2C5A-A33E-0EB7EA34002B}"/>
                    </a:ext>
                  </a:extLst>
                </p:cNvPr>
                <p:cNvSpPr/>
                <p:nvPr/>
              </p:nvSpPr>
              <p:spPr>
                <a:xfrm>
                  <a:off x="1340756" y="2144933"/>
                  <a:ext cx="926023" cy="9260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sx="102000" sy="102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53BD12A-6B08-7F87-05B9-EC4B1318CE35}"/>
                  </a:ext>
                </a:extLst>
              </p:cNvPr>
              <p:cNvSpPr txBox="1"/>
              <p:nvPr/>
            </p:nvSpPr>
            <p:spPr>
              <a:xfrm>
                <a:off x="222557" y="4779131"/>
                <a:ext cx="1146544" cy="253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</a:rPr>
                  <a:t>30,000-2000 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1F7AB00-3A25-4E08-F142-EB9AFFC5815A}"/>
                  </a:ext>
                </a:extLst>
              </p:cNvPr>
              <p:cNvSpPr txBox="1"/>
              <p:nvPr/>
            </p:nvSpPr>
            <p:spPr>
              <a:xfrm>
                <a:off x="1181348" y="2636510"/>
                <a:ext cx="1031004" cy="253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</a:rPr>
                  <a:t>2000 – 938 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5324941-4B0B-65B5-6034-A7EACFF449CF}"/>
                  </a:ext>
                </a:extLst>
              </p:cNvPr>
              <p:cNvSpPr txBox="1"/>
              <p:nvPr/>
            </p:nvSpPr>
            <p:spPr>
              <a:xfrm>
                <a:off x="2212016" y="4774919"/>
                <a:ext cx="1019343" cy="253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</a:rPr>
                  <a:t>938 – 1009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0A3CA08-1E27-9F36-2FBA-AF88FB6706D6}"/>
                  </a:ext>
                </a:extLst>
              </p:cNvPr>
              <p:cNvSpPr txBox="1"/>
              <p:nvPr/>
            </p:nvSpPr>
            <p:spPr>
              <a:xfrm>
                <a:off x="3072384" y="2633777"/>
                <a:ext cx="1175151" cy="253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</a:rPr>
                  <a:t>1009 – 1225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D4C7256-D5D1-2D0D-6C77-BA540460891D}"/>
                  </a:ext>
                </a:extLst>
              </p:cNvPr>
              <p:cNvSpPr txBox="1"/>
              <p:nvPr/>
            </p:nvSpPr>
            <p:spPr>
              <a:xfrm>
                <a:off x="4092286" y="4766973"/>
                <a:ext cx="1091071" cy="253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</a:rPr>
                  <a:t>1225 – 1407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0248B49-15DB-90DD-E699-40ECB2CA51E4}"/>
                  </a:ext>
                </a:extLst>
              </p:cNvPr>
              <p:cNvSpPr txBox="1"/>
              <p:nvPr/>
            </p:nvSpPr>
            <p:spPr>
              <a:xfrm>
                <a:off x="5127666" y="2624567"/>
                <a:ext cx="1122208" cy="253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itchFamily="2" charset="0"/>
                  </a:rPr>
                  <a:t>1428 – 1788</a:t>
                </a:r>
              </a:p>
            </p:txBody>
          </p:sp>
        </p:grpSp>
      </p:grpSp>
      <p:sp>
        <p:nvSpPr>
          <p:cNvPr id="409" name="TextBox 408">
            <a:extLst>
              <a:ext uri="{FF2B5EF4-FFF2-40B4-BE49-F238E27FC236}">
                <a16:creationId xmlns:a16="http://schemas.microsoft.com/office/drawing/2014/main" id="{3599A92B-9CDF-B03C-0EE6-0D7524D47C5A}"/>
              </a:ext>
            </a:extLst>
          </p:cNvPr>
          <p:cNvSpPr txBox="1"/>
          <p:nvPr/>
        </p:nvSpPr>
        <p:spPr>
          <a:xfrm>
            <a:off x="1497421" y="1047302"/>
            <a:ext cx="238010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TheFounding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first period of and Struggling for Independence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95833D5E-BB32-EE24-9634-9C8BEBF8EED6}"/>
              </a:ext>
            </a:extLst>
          </p:cNvPr>
          <p:cNvSpPr txBox="1"/>
          <p:nvPr/>
        </p:nvSpPr>
        <p:spPr>
          <a:xfrm>
            <a:off x="755410" y="5606174"/>
            <a:ext cx="16498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Prehistoric period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D13DAAB4-00F6-BD8F-EA22-FC90953665D6}"/>
              </a:ext>
            </a:extLst>
          </p:cNvPr>
          <p:cNvSpPr txBox="1"/>
          <p:nvPr/>
        </p:nvSpPr>
        <p:spPr>
          <a:xfrm>
            <a:off x="2678464" y="5606174"/>
            <a:ext cx="2008242" cy="569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Ngo - Dinh – </a:t>
            </a:r>
          </a:p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Early Le dynasties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1A2F7C1B-E292-09B0-AF6F-9B1010351AF3}"/>
              </a:ext>
            </a:extLst>
          </p:cNvPr>
          <p:cNvSpPr txBox="1"/>
          <p:nvPr/>
        </p:nvSpPr>
        <p:spPr>
          <a:xfrm>
            <a:off x="5104479" y="5596480"/>
            <a:ext cx="14397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 - Ho dynasties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AA8A5989-E2DC-1B91-AA58-4248992883F3}"/>
              </a:ext>
            </a:extLst>
          </p:cNvPr>
          <p:cNvSpPr txBox="1"/>
          <p:nvPr/>
        </p:nvSpPr>
        <p:spPr>
          <a:xfrm>
            <a:off x="5782333" y="1168758"/>
            <a:ext cx="238010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Posterior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Le - Mac, Trinh - Nguyen Lords dynasties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92C8373-448C-5019-73FF-05A0D864BEBE}"/>
              </a:ext>
            </a:extLst>
          </p:cNvPr>
          <p:cNvSpPr/>
          <p:nvPr/>
        </p:nvSpPr>
        <p:spPr>
          <a:xfrm rot="21046799">
            <a:off x="8115931" y="3674433"/>
            <a:ext cx="241474" cy="241474"/>
          </a:xfrm>
          <a:custGeom>
            <a:avLst/>
            <a:gdLst>
              <a:gd name="connsiteX0" fmla="*/ 221077 w 221135"/>
              <a:gd name="connsiteY0" fmla="*/ 110418 h 221135"/>
              <a:gd name="connsiteX1" fmla="*/ 110510 w 221135"/>
              <a:gd name="connsiteY1" fmla="*/ 220986 h 221135"/>
              <a:gd name="connsiteX2" fmla="*/ -58 w 221135"/>
              <a:gd name="connsiteY2" fmla="*/ 110418 h 221135"/>
              <a:gd name="connsiteX3" fmla="*/ 110510 w 221135"/>
              <a:gd name="connsiteY3" fmla="*/ -149 h 221135"/>
              <a:gd name="connsiteX4" fmla="*/ 221077 w 221135"/>
              <a:gd name="connsiteY4" fmla="*/ 110418 h 22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35" h="221135">
                <a:moveTo>
                  <a:pt x="221077" y="110418"/>
                </a:moveTo>
                <a:cubicBezTo>
                  <a:pt x="221077" y="171483"/>
                  <a:pt x="171574" y="220986"/>
                  <a:pt x="110510" y="220986"/>
                </a:cubicBezTo>
                <a:cubicBezTo>
                  <a:pt x="49445" y="220986"/>
                  <a:pt x="-58" y="171483"/>
                  <a:pt x="-58" y="110418"/>
                </a:cubicBezTo>
                <a:cubicBezTo>
                  <a:pt x="-58" y="49353"/>
                  <a:pt x="49445" y="-149"/>
                  <a:pt x="110510" y="-149"/>
                </a:cubicBezTo>
                <a:cubicBezTo>
                  <a:pt x="171574" y="-149"/>
                  <a:pt x="221077" y="49354"/>
                  <a:pt x="221077" y="110418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24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DA6D6451-9313-06F6-275B-D26B63422BED}"/>
              </a:ext>
            </a:extLst>
          </p:cNvPr>
          <p:cNvSpPr/>
          <p:nvPr/>
        </p:nvSpPr>
        <p:spPr>
          <a:xfrm>
            <a:off x="8204743" y="3884672"/>
            <a:ext cx="63727" cy="493759"/>
          </a:xfrm>
          <a:custGeom>
            <a:avLst/>
            <a:gdLst>
              <a:gd name="connsiteX0" fmla="*/ 0 w 58359"/>
              <a:gd name="connsiteY0" fmla="*/ 0 h 452171"/>
              <a:gd name="connsiteX1" fmla="*/ 58359 w 58359"/>
              <a:gd name="connsiteY1" fmla="*/ 0 h 452171"/>
              <a:gd name="connsiteX2" fmla="*/ 58359 w 58359"/>
              <a:gd name="connsiteY2" fmla="*/ 452172 h 452171"/>
              <a:gd name="connsiteX3" fmla="*/ 0 w 58359"/>
              <a:gd name="connsiteY3" fmla="*/ 452172 h 45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59" h="452171">
                <a:moveTo>
                  <a:pt x="0" y="0"/>
                </a:moveTo>
                <a:lnTo>
                  <a:pt x="58359" y="0"/>
                </a:lnTo>
                <a:lnTo>
                  <a:pt x="58359" y="452172"/>
                </a:lnTo>
                <a:lnTo>
                  <a:pt x="0" y="452172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24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9F33F8AB-F20C-082C-2517-3849E51D4830}"/>
              </a:ext>
            </a:extLst>
          </p:cNvPr>
          <p:cNvSpPr/>
          <p:nvPr/>
        </p:nvSpPr>
        <p:spPr>
          <a:xfrm rot="20799645">
            <a:off x="9249374" y="3661967"/>
            <a:ext cx="240724" cy="240724"/>
          </a:xfrm>
          <a:custGeom>
            <a:avLst/>
            <a:gdLst>
              <a:gd name="connsiteX0" fmla="*/ 220375 w 220448"/>
              <a:gd name="connsiteY0" fmla="*/ 110071 h 220448"/>
              <a:gd name="connsiteX1" fmla="*/ 110151 w 220448"/>
              <a:gd name="connsiteY1" fmla="*/ 220296 h 220448"/>
              <a:gd name="connsiteX2" fmla="*/ -74 w 220448"/>
              <a:gd name="connsiteY2" fmla="*/ 110071 h 220448"/>
              <a:gd name="connsiteX3" fmla="*/ 110151 w 220448"/>
              <a:gd name="connsiteY3" fmla="*/ -153 h 220448"/>
              <a:gd name="connsiteX4" fmla="*/ 220375 w 220448"/>
              <a:gd name="connsiteY4" fmla="*/ 110071 h 22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448" h="220448">
                <a:moveTo>
                  <a:pt x="220375" y="110071"/>
                </a:moveTo>
                <a:cubicBezTo>
                  <a:pt x="220375" y="170947"/>
                  <a:pt x="171027" y="220296"/>
                  <a:pt x="110151" y="220296"/>
                </a:cubicBezTo>
                <a:cubicBezTo>
                  <a:pt x="49276" y="220296"/>
                  <a:pt x="-74" y="170947"/>
                  <a:pt x="-74" y="110071"/>
                </a:cubicBezTo>
                <a:cubicBezTo>
                  <a:pt x="-74" y="49196"/>
                  <a:pt x="49275" y="-153"/>
                  <a:pt x="110151" y="-153"/>
                </a:cubicBezTo>
                <a:cubicBezTo>
                  <a:pt x="171025" y="-153"/>
                  <a:pt x="220375" y="49196"/>
                  <a:pt x="220375" y="110071"/>
                </a:cubicBezTo>
                <a:close/>
              </a:path>
            </a:pathLst>
          </a:custGeom>
          <a:solidFill>
            <a:srgbClr val="0070C0"/>
          </a:solidFill>
          <a:ln w="2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F54CC9F2-C974-B696-A781-1FC9D5B2E326}"/>
              </a:ext>
            </a:extLst>
          </p:cNvPr>
          <p:cNvSpPr/>
          <p:nvPr/>
        </p:nvSpPr>
        <p:spPr>
          <a:xfrm rot="10800000">
            <a:off x="9347443" y="3209339"/>
            <a:ext cx="63727" cy="493759"/>
          </a:xfrm>
          <a:custGeom>
            <a:avLst/>
            <a:gdLst>
              <a:gd name="connsiteX0" fmla="*/ -58 w 58359"/>
              <a:gd name="connsiteY0" fmla="*/ -149 h 452171"/>
              <a:gd name="connsiteX1" fmla="*/ 58301 w 58359"/>
              <a:gd name="connsiteY1" fmla="*/ -149 h 452171"/>
              <a:gd name="connsiteX2" fmla="*/ 58301 w 58359"/>
              <a:gd name="connsiteY2" fmla="*/ 452023 h 452171"/>
              <a:gd name="connsiteX3" fmla="*/ -58 w 58359"/>
              <a:gd name="connsiteY3" fmla="*/ 452023 h 45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59" h="452171">
                <a:moveTo>
                  <a:pt x="-58" y="-149"/>
                </a:moveTo>
                <a:lnTo>
                  <a:pt x="58301" y="-149"/>
                </a:lnTo>
                <a:lnTo>
                  <a:pt x="58301" y="452023"/>
                </a:lnTo>
                <a:lnTo>
                  <a:pt x="-58" y="452023"/>
                </a:lnTo>
                <a:close/>
              </a:path>
            </a:pathLst>
          </a:custGeom>
          <a:solidFill>
            <a:srgbClr val="0070C0"/>
          </a:solidFill>
          <a:ln w="24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4062FA20-E4CF-C51E-59B3-4FD4379A5FF9}"/>
              </a:ext>
            </a:extLst>
          </p:cNvPr>
          <p:cNvSpPr/>
          <p:nvPr/>
        </p:nvSpPr>
        <p:spPr>
          <a:xfrm>
            <a:off x="8737688" y="1946312"/>
            <a:ext cx="1283236" cy="12832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92092DDC-88A1-6800-1236-B90F3E2C8123}"/>
              </a:ext>
            </a:extLst>
          </p:cNvPr>
          <p:cNvSpPr/>
          <p:nvPr/>
        </p:nvSpPr>
        <p:spPr>
          <a:xfrm>
            <a:off x="8873710" y="2082333"/>
            <a:ext cx="1011193" cy="10111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4C2CD22F-460A-23D0-D79A-DE7588097A31}"/>
              </a:ext>
            </a:extLst>
          </p:cNvPr>
          <p:cNvSpPr/>
          <p:nvPr/>
        </p:nvSpPr>
        <p:spPr>
          <a:xfrm>
            <a:off x="7588227" y="4299041"/>
            <a:ext cx="1283236" cy="12832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8AE089ED-236A-6970-068E-5B419D92815A}"/>
              </a:ext>
            </a:extLst>
          </p:cNvPr>
          <p:cNvSpPr/>
          <p:nvPr/>
        </p:nvSpPr>
        <p:spPr>
          <a:xfrm>
            <a:off x="7724249" y="4435063"/>
            <a:ext cx="1011193" cy="10111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DB92AFE4-1A32-89B7-7400-35CDFA0E3E6B}"/>
              </a:ext>
            </a:extLst>
          </p:cNvPr>
          <p:cNvSpPr txBox="1"/>
          <p:nvPr/>
        </p:nvSpPr>
        <p:spPr>
          <a:xfrm>
            <a:off x="7635985" y="4788882"/>
            <a:ext cx="11914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1788 – 1802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C192CB39-F42E-12FE-25CC-2822C8B8D2A8}"/>
              </a:ext>
            </a:extLst>
          </p:cNvPr>
          <p:cNvSpPr txBox="1"/>
          <p:nvPr/>
        </p:nvSpPr>
        <p:spPr>
          <a:xfrm>
            <a:off x="8766593" y="2449428"/>
            <a:ext cx="122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1802 – 1945</a:t>
            </a: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EA50CA36-9948-B32E-EFA5-EE1D0D14CF9B}"/>
              </a:ext>
            </a:extLst>
          </p:cNvPr>
          <p:cNvSpPr txBox="1"/>
          <p:nvPr/>
        </p:nvSpPr>
        <p:spPr>
          <a:xfrm>
            <a:off x="7511398" y="5564108"/>
            <a:ext cx="14397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Tay Son dynasties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EDC91AB4-E91B-742D-449F-796E44A37195}"/>
              </a:ext>
            </a:extLst>
          </p:cNvPr>
          <p:cNvSpPr txBox="1"/>
          <p:nvPr/>
        </p:nvSpPr>
        <p:spPr>
          <a:xfrm>
            <a:off x="8268470" y="1165522"/>
            <a:ext cx="23801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Nguyen dynasty</a:t>
            </a:r>
          </a:p>
        </p:txBody>
      </p:sp>
      <p:sp>
        <p:nvSpPr>
          <p:cNvPr id="449" name="AutoShape 41">
            <a:extLst>
              <a:ext uri="{FF2B5EF4-FFF2-40B4-BE49-F238E27FC236}">
                <a16:creationId xmlns:a16="http://schemas.microsoft.com/office/drawing/2014/main" id="{AE8436BD-1A18-3AB2-DBB5-BD486DF6D475}"/>
              </a:ext>
            </a:extLst>
          </p:cNvPr>
          <p:cNvSpPr/>
          <p:nvPr/>
        </p:nvSpPr>
        <p:spPr>
          <a:xfrm>
            <a:off x="2566047" y="6544707"/>
            <a:ext cx="7912977" cy="0"/>
          </a:xfrm>
          <a:prstGeom prst="line">
            <a:avLst/>
          </a:prstGeom>
          <a:ln w="38100" cap="flat">
            <a:solidFill>
              <a:schemeClr val="tx1">
                <a:lumMod val="50000"/>
              </a:schemeClr>
            </a:solidFill>
            <a:prstDash val="dash"/>
            <a:headEnd type="arrow" w="med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50" name="AutoShape 41">
            <a:extLst>
              <a:ext uri="{FF2B5EF4-FFF2-40B4-BE49-F238E27FC236}">
                <a16:creationId xmlns:a16="http://schemas.microsoft.com/office/drawing/2014/main" id="{E38B12B8-8627-810D-D782-05696DA0BA61}"/>
              </a:ext>
            </a:extLst>
          </p:cNvPr>
          <p:cNvSpPr/>
          <p:nvPr/>
        </p:nvSpPr>
        <p:spPr>
          <a:xfrm>
            <a:off x="1003419" y="6544707"/>
            <a:ext cx="1496879" cy="0"/>
          </a:xfrm>
          <a:prstGeom prst="line">
            <a:avLst/>
          </a:prstGeom>
          <a:ln w="38100" cap="flat">
            <a:solidFill>
              <a:schemeClr val="tx1">
                <a:lumMod val="50000"/>
              </a:schemeClr>
            </a:solidFill>
            <a:prstDash val="dash"/>
            <a:headEnd type="arrow" w="med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7B2EF8E4-D659-118F-4F44-EE80FD91D926}"/>
              </a:ext>
            </a:extLst>
          </p:cNvPr>
          <p:cNvSpPr txBox="1"/>
          <p:nvPr/>
        </p:nvSpPr>
        <p:spPr>
          <a:xfrm>
            <a:off x="5736990" y="6211848"/>
            <a:ext cx="16498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FE7139C5-4902-33E6-F33B-955C245FC5EC}"/>
              </a:ext>
            </a:extLst>
          </p:cNvPr>
          <p:cNvSpPr txBox="1"/>
          <p:nvPr/>
        </p:nvSpPr>
        <p:spPr>
          <a:xfrm>
            <a:off x="1027192" y="6217816"/>
            <a:ext cx="16498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4620FD1A-A765-242F-8D35-626835F5CE17}"/>
              </a:ext>
            </a:extLst>
          </p:cNvPr>
          <p:cNvSpPr txBox="1"/>
          <p:nvPr/>
        </p:nvSpPr>
        <p:spPr>
          <a:xfrm>
            <a:off x="-424715" y="3673261"/>
            <a:ext cx="20082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4742-1EB4-E844-A794-487F46CB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A5EEA4-DDEB-347A-23E3-3646B1B66D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082" y="1098000"/>
            <a:ext cx="7808233" cy="1336856"/>
          </a:xfrm>
        </p:spPr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/>
              <a:t>Time: 30,000 BC - 2000 BC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/>
              <a:t>Characteristics: Humans appear, hunt - gather, stone tools.</a:t>
            </a: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62EBD8-40AC-C46F-A158-B7335EA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Prehistoric period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45C5C8-8040-0B98-A8C7-44E4C18F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28" y="3403778"/>
            <a:ext cx="4605629" cy="3454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0F111-C5C7-ED01-307D-F1ED64CA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136"/>
          <a:stretch>
            <a:fillRect/>
          </a:stretch>
        </p:blipFill>
        <p:spPr>
          <a:xfrm>
            <a:off x="2" y="3403098"/>
            <a:ext cx="4093534" cy="3454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D7008-5A21-7281-F562-EE5EC393F9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295"/>
          <a:stretch>
            <a:fillRect/>
          </a:stretch>
        </p:blipFill>
        <p:spPr>
          <a:xfrm>
            <a:off x="8889515" y="3403778"/>
            <a:ext cx="3302485" cy="34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8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14601</TotalTime>
  <Words>2358</Words>
  <Application>Microsoft Office PowerPoint</Application>
  <PresentationFormat>Widescreen</PresentationFormat>
  <Paragraphs>339</Paragraphs>
  <Slides>39</Slides>
  <Notes>20</Notes>
  <HiddenSlides>9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Lora</vt:lpstr>
      <vt:lpstr>Segoe UI Semibold</vt:lpstr>
      <vt:lpstr>bbv template EN</vt:lpstr>
      <vt:lpstr>think-cell Slide</vt:lpstr>
      <vt:lpstr>PowerPoint Presentation</vt:lpstr>
      <vt:lpstr>YPP 4th</vt:lpstr>
      <vt:lpstr>Presentation on Ho Chi Minh City Museum of History</vt:lpstr>
      <vt:lpstr>Agenda</vt:lpstr>
      <vt:lpstr>INTRODUCTION</vt:lpstr>
      <vt:lpstr>Introduction</vt:lpstr>
      <vt:lpstr>VIET NAM HISTORY</vt:lpstr>
      <vt:lpstr>Vietnamese historical timeline</vt:lpstr>
      <vt:lpstr>Prehistoric period</vt:lpstr>
      <vt:lpstr>The first period of Founding and Struggling for Independence</vt:lpstr>
      <vt:lpstr>Ngo - Dinh - Early Le dynasties</vt:lpstr>
      <vt:lpstr>Ly dynasty</vt:lpstr>
      <vt:lpstr>Tran - Ho dynasties</vt:lpstr>
      <vt:lpstr>Posterior Le - Mac, Trinh - Nguyen Lords dynasties</vt:lpstr>
      <vt:lpstr>Tay Son dynasty</vt:lpstr>
      <vt:lpstr>Nguyen dynasty</vt:lpstr>
      <vt:lpstr>Vietnamese culture timeline</vt:lpstr>
      <vt:lpstr>Champa culture</vt:lpstr>
      <vt:lpstr>Oc Eo culture</vt:lpstr>
      <vt:lpstr>Stone carvings of Cambodia</vt:lpstr>
      <vt:lpstr>Maritime trades – Shipwrecked ceramics</vt:lpstr>
      <vt:lpstr>Minority cultures from Southern provinces</vt:lpstr>
      <vt:lpstr>Buddhist Statues of Asian countries</vt:lpstr>
      <vt:lpstr>Collections</vt:lpstr>
      <vt:lpstr>The Cannons</vt:lpstr>
      <vt:lpstr>Duong Ha Collection</vt:lpstr>
      <vt:lpstr>Vuong Hong Sen Collection</vt:lpstr>
      <vt:lpstr>Temporary Exhibition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237</cp:revision>
  <dcterms:created xsi:type="dcterms:W3CDTF">2025-07-10T03:51:23Z</dcterms:created>
  <dcterms:modified xsi:type="dcterms:W3CDTF">2025-08-24T09:41:06Z</dcterms:modified>
</cp:coreProperties>
</file>